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51"/>
  </p:notesMasterIdLst>
  <p:sldIdLst>
    <p:sldId id="289" r:id="rId6"/>
    <p:sldId id="287" r:id="rId7"/>
    <p:sldId id="286" r:id="rId8"/>
    <p:sldId id="339" r:id="rId9"/>
    <p:sldId id="307" r:id="rId10"/>
    <p:sldId id="340" r:id="rId11"/>
    <p:sldId id="341" r:id="rId12"/>
    <p:sldId id="342" r:id="rId13"/>
    <p:sldId id="343" r:id="rId14"/>
    <p:sldId id="302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32" r:id="rId23"/>
    <p:sldId id="352" r:id="rId24"/>
    <p:sldId id="333" r:id="rId25"/>
    <p:sldId id="334" r:id="rId26"/>
    <p:sldId id="353" r:id="rId27"/>
    <p:sldId id="337" r:id="rId28"/>
    <p:sldId id="336" r:id="rId29"/>
    <p:sldId id="335" r:id="rId30"/>
    <p:sldId id="338" r:id="rId31"/>
    <p:sldId id="296" r:id="rId32"/>
    <p:sldId id="344" r:id="rId33"/>
    <p:sldId id="299" r:id="rId34"/>
    <p:sldId id="330" r:id="rId35"/>
    <p:sldId id="326" r:id="rId36"/>
    <p:sldId id="329" r:id="rId37"/>
    <p:sldId id="331" r:id="rId38"/>
    <p:sldId id="262" r:id="rId39"/>
    <p:sldId id="283" r:id="rId40"/>
    <p:sldId id="277" r:id="rId41"/>
    <p:sldId id="280" r:id="rId42"/>
    <p:sldId id="273" r:id="rId43"/>
    <p:sldId id="274" r:id="rId44"/>
    <p:sldId id="284" r:id="rId45"/>
    <p:sldId id="263" r:id="rId46"/>
    <p:sldId id="264" r:id="rId47"/>
    <p:sldId id="265" r:id="rId48"/>
    <p:sldId id="266" r:id="rId49"/>
    <p:sldId id="26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89"/>
            <p14:sldId id="287"/>
            <p14:sldId id="286"/>
            <p14:sldId id="339"/>
            <p14:sldId id="307"/>
            <p14:sldId id="340"/>
            <p14:sldId id="341"/>
            <p14:sldId id="342"/>
            <p14:sldId id="343"/>
            <p14:sldId id="302"/>
            <p14:sldId id="345"/>
            <p14:sldId id="346"/>
            <p14:sldId id="347"/>
            <p14:sldId id="348"/>
            <p14:sldId id="349"/>
            <p14:sldId id="350"/>
            <p14:sldId id="351"/>
            <p14:sldId id="332"/>
            <p14:sldId id="352"/>
            <p14:sldId id="333"/>
            <p14:sldId id="334"/>
            <p14:sldId id="353"/>
            <p14:sldId id="337"/>
            <p14:sldId id="336"/>
            <p14:sldId id="335"/>
            <p14:sldId id="338"/>
            <p14:sldId id="296"/>
            <p14:sldId id="344"/>
            <p14:sldId id="299"/>
            <p14:sldId id="330"/>
            <p14:sldId id="326"/>
            <p14:sldId id="329"/>
            <p14:sldId id="331"/>
          </p14:sldIdLst>
        </p14:section>
        <p14:section name="Backup Slides" id="{D2EA30EA-0BC0-4C37-A8F8-2B41D5EE3350}">
          <p14:sldIdLst>
            <p14:sldId id="262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FF"/>
    <a:srgbClr val="00ADFA"/>
    <a:srgbClr val="00FCF6"/>
    <a:srgbClr val="00F6AA"/>
    <a:srgbClr val="FFFFFF"/>
    <a:srgbClr val="00E69F"/>
    <a:srgbClr val="00E600"/>
    <a:srgbClr val="9CE200"/>
    <a:srgbClr val="FFFE00"/>
    <a:srgbClr val="FFB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F0FCF-AE95-41F3-9371-72FEBC0A1CA1}" v="2363" vWet="2365" dt="2024-02-27T03:27:38.076"/>
    <p1510:client id="{241F0E0C-9FC7-428F-82CA-590AF77CA4B0}" v="1093" dt="2024-02-27T07:12:56.972"/>
    <p1510:client id="{8B9993F1-A7FC-49A5-A806-053DC5BE7637}" v="686" dt="2024-02-26T20:09:05.223"/>
    <p1510:client id="{96EC350D-05BB-4763-B9DD-A8DFCF67E491}" v="746" vWet="748" dt="2024-02-27T03:03:00.242"/>
    <p1510:client id="{B0442212-948D-4B3A-8690-D58016058BFF}" v="24" dt="2024-02-26T19:25:21.011"/>
    <p1510:client id="{B8CA5F3E-25C8-AA7E-29F2-4FF1FA4F1598}" v="2" dt="2024-02-27T02:33:45.483"/>
    <p1510:client id="{D6FBDA27-BB18-4C9B-A4EA-1618F2F9CC99}" v="8" dt="2024-02-27T03:26:02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1063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06241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01658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61075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82217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6709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0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16.sv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/>
              <a:t>Danfoss-Mini TT Shaft Bearing Press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Team 512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404626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AD910-C092-4E81-7DF1-FD91D2145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ox with a black dial&#10;&#10;Description automatically generated with medium confidence">
            <a:extLst>
              <a:ext uri="{FF2B5EF4-FFF2-40B4-BE49-F238E27FC236}">
                <a16:creationId xmlns:a16="http://schemas.microsoft.com/office/drawing/2014/main" id="{90F1B819-5E93-4BEC-6C02-F316E203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638" y="2629828"/>
            <a:ext cx="2393950" cy="23939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FCC30-5791-9C34-93B0-C5C6194C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F3105C-BDA4-0A19-A823-2F2484BF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5" y="199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New Features</a:t>
            </a:r>
          </a:p>
        </p:txBody>
      </p:sp>
      <p:pic>
        <p:nvPicPr>
          <p:cNvPr id="2" name="Picture 1" descr="A black cage with a black pole&#10;&#10;Description automatically generated">
            <a:extLst>
              <a:ext uri="{FF2B5EF4-FFF2-40B4-BE49-F238E27FC236}">
                <a16:creationId xmlns:a16="http://schemas.microsoft.com/office/drawing/2014/main" id="{38FAD83F-6FFB-B70A-D616-9EE2CAA34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02" b="2979"/>
          <a:stretch/>
        </p:blipFill>
        <p:spPr>
          <a:xfrm>
            <a:off x="350290" y="1113645"/>
            <a:ext cx="2369044" cy="21156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5D6937-BB72-8348-A79E-3B88268AA31E}"/>
              </a:ext>
            </a:extLst>
          </p:cNvPr>
          <p:cNvSpPr/>
          <p:nvPr/>
        </p:nvSpPr>
        <p:spPr>
          <a:xfrm>
            <a:off x="654646" y="5121716"/>
            <a:ext cx="9307602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 Black"/>
                <a:ea typeface="Calibri"/>
                <a:cs typeface="Calibri"/>
              </a:rPr>
              <a:t>Keeping The Press Pneumatic </a:t>
            </a:r>
            <a:endParaRPr lang="en-US" b="1">
              <a:solidFill>
                <a:schemeClr val="tx1"/>
              </a:solidFill>
              <a:latin typeface="Arial Black"/>
            </a:endParaRPr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033D24BC-575C-0BBC-3C18-D15A847D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639" y="2883248"/>
            <a:ext cx="2689413" cy="17923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CCE7317-3CA5-4D56-15E6-E135BE83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Colby Gullo</a:t>
            </a:r>
          </a:p>
        </p:txBody>
      </p:sp>
      <p:pic>
        <p:nvPicPr>
          <p:cNvPr id="9" name="Picture 8" descr="A black fan with a remote control&#10;&#10;Description automatically generated">
            <a:extLst>
              <a:ext uri="{FF2B5EF4-FFF2-40B4-BE49-F238E27FC236}">
                <a16:creationId xmlns:a16="http://schemas.microsoft.com/office/drawing/2014/main" id="{5C7E107D-3A10-C0BD-1C3F-C7237A391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748" y="838121"/>
            <a:ext cx="2095500" cy="2095500"/>
          </a:xfrm>
          <a:prstGeom prst="rect">
            <a:avLst/>
          </a:prstGeom>
        </p:spPr>
      </p:pic>
      <p:pic>
        <p:nvPicPr>
          <p:cNvPr id="14" name="Picture 13" descr="A close-up of a button&#10;&#10;Description automatically generated">
            <a:extLst>
              <a:ext uri="{FF2B5EF4-FFF2-40B4-BE49-F238E27FC236}">
                <a16:creationId xmlns:a16="http://schemas.microsoft.com/office/drawing/2014/main" id="{6F7A9311-886E-FE46-DDDE-AA6FC4B71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414" y="1192068"/>
            <a:ext cx="2393950" cy="13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0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9B44B-718F-87D3-2276-304FA723F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96DE0A-A71A-72E0-3EEB-DF905CE00A7B}"/>
              </a:ext>
            </a:extLst>
          </p:cNvPr>
          <p:cNvSpPr/>
          <p:nvPr/>
        </p:nvSpPr>
        <p:spPr>
          <a:xfrm>
            <a:off x="5532119" y="2299063"/>
            <a:ext cx="4101738" cy="295220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 descr="A black cage with a hole in the middle&#10;&#10;Description automatically generated">
            <a:extLst>
              <a:ext uri="{FF2B5EF4-FFF2-40B4-BE49-F238E27FC236}">
                <a16:creationId xmlns:a16="http://schemas.microsoft.com/office/drawing/2014/main" id="{EF39F434-3657-ACC5-473A-169CEB8249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27" r="3" b="3"/>
          <a:stretch/>
        </p:blipFill>
        <p:spPr>
          <a:xfrm>
            <a:off x="533400" y="1825625"/>
            <a:ext cx="4724399" cy="4351338"/>
          </a:xfr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D140B5-E2A3-E083-A18D-56E57B721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5479" y="2068875"/>
            <a:ext cx="3772989" cy="3590517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Made in Havana, GA</a:t>
            </a:r>
          </a:p>
          <a:p>
            <a:r>
              <a:rPr lang="en-US" dirty="0">
                <a:solidFill>
                  <a:schemeClr val="bg1"/>
                </a:solidFill>
              </a:rPr>
              <a:t>Must provide fabricator: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Dimensions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Door style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Lock style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0562DBD-3317-C2DB-CD53-9CC8F728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Colby Gullo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96656-95AA-9236-E733-C9E96FCC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72630BDB-86F4-99BF-DBEA-F86F66A5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5" y="199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New Feature: Wire Mesh Cage</a:t>
            </a:r>
          </a:p>
        </p:txBody>
      </p:sp>
    </p:spTree>
    <p:extLst>
      <p:ext uri="{BB962C8B-B14F-4D97-AF65-F5344CB8AC3E}">
        <p14:creationId xmlns:p14="http://schemas.microsoft.com/office/powerpoint/2010/main" val="234715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F686B-00D5-5F5B-BE08-7023A4A69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64B700-A327-997B-A612-6447D27B0F94}"/>
              </a:ext>
            </a:extLst>
          </p:cNvPr>
          <p:cNvSpPr/>
          <p:nvPr/>
        </p:nvSpPr>
        <p:spPr>
          <a:xfrm>
            <a:off x="6734957" y="2423160"/>
            <a:ext cx="3847011" cy="317427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FDD6C-527A-533A-477C-DFEAA99BB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C7DEBA7-C099-8A20-F893-DE72130E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/>
              <a:t>Colby Gullo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5CA84D-01AC-9547-CA83-AEB8E40410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8109" y="2337555"/>
            <a:ext cx="3400707" cy="3415937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Must be pneumatic</a:t>
            </a:r>
          </a:p>
          <a:p>
            <a:r>
              <a:rPr lang="en-US" dirty="0">
                <a:solidFill>
                  <a:schemeClr val="bg1"/>
                </a:solidFill>
              </a:rPr>
              <a:t>Should only activate when press is in use</a:t>
            </a:r>
          </a:p>
          <a:p>
            <a:r>
              <a:rPr lang="en-US" sz="2800" dirty="0">
                <a:solidFill>
                  <a:schemeClr val="bg1"/>
                </a:solidFill>
              </a:rPr>
              <a:t>Mus</a:t>
            </a:r>
            <a:r>
              <a:rPr lang="en-US" dirty="0">
                <a:solidFill>
                  <a:schemeClr val="bg1"/>
                </a:solidFill>
              </a:rPr>
              <a:t>t recognize when door is open or closed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C3DC17F-9452-EE47-F7E9-7B70F7A306B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/>
        </p:blipFill>
        <p:spPr>
          <a:xfrm>
            <a:off x="533401" y="1915097"/>
            <a:ext cx="6201556" cy="4139537"/>
          </a:xfrm>
          <a:noFill/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7267947F-6545-960B-5DB8-153AAE3DF7EB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New Feature: Door Lock</a:t>
            </a:r>
          </a:p>
        </p:txBody>
      </p:sp>
    </p:spTree>
    <p:extLst>
      <p:ext uri="{BB962C8B-B14F-4D97-AF65-F5344CB8AC3E}">
        <p14:creationId xmlns:p14="http://schemas.microsoft.com/office/powerpoint/2010/main" val="335356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F06F-9BF8-21AA-17D0-D8556873E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863FDD-489B-659C-7D9E-DA885124AD66}"/>
              </a:ext>
            </a:extLst>
          </p:cNvPr>
          <p:cNvSpPr/>
          <p:nvPr/>
        </p:nvSpPr>
        <p:spPr>
          <a:xfrm>
            <a:off x="6903721" y="2390503"/>
            <a:ext cx="3618410" cy="261910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214FA-87AB-8E59-0A3E-B58D13A43B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5D4258F-0F8F-2F87-30B0-53D1EF9B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/>
              <a:t>Colby Gullo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1426FB-F2FC-34B3-16AA-C52E27E58F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43047" y="2259875"/>
            <a:ext cx="3337422" cy="304168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Actuator should</a:t>
            </a:r>
            <a:r>
              <a:rPr lang="en-US" dirty="0">
                <a:solidFill>
                  <a:schemeClr val="bg1"/>
                </a:solidFill>
              </a:rPr>
              <a:t> require two hands</a:t>
            </a:r>
          </a:p>
          <a:p>
            <a:r>
              <a:rPr lang="en-US" sz="2800" dirty="0">
                <a:solidFill>
                  <a:schemeClr val="bg1"/>
                </a:solidFill>
              </a:rPr>
              <a:t>Emergency stop must immediately stop all actions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5B84FAC-EF77-085E-D3D3-2A1D76BAB57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/>
          <a:stretch/>
        </p:blipFill>
        <p:spPr>
          <a:xfrm>
            <a:off x="533401" y="1915098"/>
            <a:ext cx="6054782" cy="4041566"/>
          </a:xfrm>
          <a:noFill/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7FCCD-D73F-E138-6434-0C90AC18BDB4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New Feature: Actuator with E-Stop</a:t>
            </a:r>
          </a:p>
        </p:txBody>
      </p:sp>
    </p:spTree>
    <p:extLst>
      <p:ext uri="{BB962C8B-B14F-4D97-AF65-F5344CB8AC3E}">
        <p14:creationId xmlns:p14="http://schemas.microsoft.com/office/powerpoint/2010/main" val="4127176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F82B5-39D3-8347-4E9E-1B70CFDC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275F93-5191-1D00-078B-FFFB84540141}"/>
              </a:ext>
            </a:extLst>
          </p:cNvPr>
          <p:cNvSpPr/>
          <p:nvPr/>
        </p:nvSpPr>
        <p:spPr>
          <a:xfrm>
            <a:off x="5617029" y="2599508"/>
            <a:ext cx="4585062" cy="27693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752DD1D-E205-B998-00DB-2184C42438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3948" b="3948"/>
          <a:stretch/>
        </p:blipFill>
        <p:spPr>
          <a:xfrm>
            <a:off x="533400" y="1825625"/>
            <a:ext cx="4724399" cy="4351338"/>
          </a:xfr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574597-EDD4-168F-7A62-6D869C662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2492" y="2673122"/>
            <a:ext cx="4360817" cy="2695712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Allows press to continue applying force for set time after actuator is released</a:t>
            </a:r>
          </a:p>
          <a:p>
            <a:r>
              <a:rPr lang="en-US" dirty="0">
                <a:solidFill>
                  <a:schemeClr val="bg1"/>
                </a:solidFill>
              </a:rPr>
              <a:t>Able to be overridden by emergency stop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809E9AF-6F0A-D96D-FD63-131DA31F0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Colby Gullo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A782E-410B-79BB-9851-E6F3233E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CD1A5DA6-AC5B-67A7-8A39-A33E5EA8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5" y="199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New Feature: Pneumatic Timer</a:t>
            </a:r>
          </a:p>
        </p:txBody>
      </p:sp>
    </p:spTree>
    <p:extLst>
      <p:ext uri="{BB962C8B-B14F-4D97-AF65-F5344CB8AC3E}">
        <p14:creationId xmlns:p14="http://schemas.microsoft.com/office/powerpoint/2010/main" val="2867889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0D021-3ECC-F776-A4E2-BCD23095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83AF0C-6DDB-A1F6-99C6-0B0A11003BFD}"/>
              </a:ext>
            </a:extLst>
          </p:cNvPr>
          <p:cNvSpPr/>
          <p:nvPr/>
        </p:nvSpPr>
        <p:spPr>
          <a:xfrm>
            <a:off x="5505993" y="2826712"/>
            <a:ext cx="4724399" cy="18367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5D95298-DEF1-9156-FBD1-B477464839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3948" b="3948"/>
          <a:stretch/>
        </p:blipFill>
        <p:spPr>
          <a:xfrm>
            <a:off x="533400" y="1825625"/>
            <a:ext cx="4724399" cy="4351338"/>
          </a:xfr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E99B41-7E6E-2D0B-40D6-E8EC207E3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7631" y="2826712"/>
            <a:ext cx="4724400" cy="1898877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Allows </a:t>
            </a:r>
            <a:r>
              <a:rPr lang="en-US" dirty="0">
                <a:solidFill>
                  <a:schemeClr val="bg1"/>
                </a:solidFill>
              </a:rPr>
              <a:t>for faster cooling of press and parts</a:t>
            </a:r>
          </a:p>
          <a:p>
            <a:r>
              <a:rPr lang="en-US" sz="2800" dirty="0">
                <a:solidFill>
                  <a:schemeClr val="bg1"/>
                </a:solidFill>
              </a:rPr>
              <a:t>May be electrical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4AE9A817-653E-7814-8617-9B1D2082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Colby Gullo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99BA9-781D-12FD-29D7-8F6DD6D9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A010B3F7-E667-B39E-1561-59C5569C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5" y="199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 dirty="0"/>
              <a:t>New Feature: Fan</a:t>
            </a:r>
          </a:p>
        </p:txBody>
      </p:sp>
    </p:spTree>
    <p:extLst>
      <p:ext uri="{BB962C8B-B14F-4D97-AF65-F5344CB8AC3E}">
        <p14:creationId xmlns:p14="http://schemas.microsoft.com/office/powerpoint/2010/main" val="360031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A57FA-2FD4-4519-1B50-D7C01A933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A9B23-FFC2-0FE7-6361-3DA184CF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C9052CD-38FA-111F-AAA3-2724C608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Brent Mynard</a:t>
            </a:r>
          </a:p>
        </p:txBody>
      </p:sp>
      <p:pic>
        <p:nvPicPr>
          <p:cNvPr id="3" name="Picture 2" descr="A drawing of a metal frame&#10;&#10;Description automatically generated">
            <a:extLst>
              <a:ext uri="{FF2B5EF4-FFF2-40B4-BE49-F238E27FC236}">
                <a16:creationId xmlns:a16="http://schemas.microsoft.com/office/drawing/2014/main" id="{D3294C05-976B-ACAF-33D8-64DB3944C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679" y="3690935"/>
            <a:ext cx="2644224" cy="268937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 descr="A metal piece with screws&#10;&#10;Description automatically generated">
            <a:extLst>
              <a:ext uri="{FF2B5EF4-FFF2-40B4-BE49-F238E27FC236}">
                <a16:creationId xmlns:a16="http://schemas.microsoft.com/office/drawing/2014/main" id="{CE71C367-B7EA-3B5A-CE92-41918C8F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10" y="2048012"/>
            <a:ext cx="3419043" cy="306117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 metal piece with screws&#10;&#10;Description automatically generated">
            <a:extLst>
              <a:ext uri="{FF2B5EF4-FFF2-40B4-BE49-F238E27FC236}">
                <a16:creationId xmlns:a16="http://schemas.microsoft.com/office/drawing/2014/main" id="{8A08CAD9-4175-AFBB-5055-299B6C78E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444" y="369711"/>
            <a:ext cx="2552816" cy="305442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grey metal piece with screws&#10;&#10;Description automatically generated">
            <a:extLst>
              <a:ext uri="{FF2B5EF4-FFF2-40B4-BE49-F238E27FC236}">
                <a16:creationId xmlns:a16="http://schemas.microsoft.com/office/drawing/2014/main" id="{2CACC020-7C1D-8533-0BE6-E2AC4E30E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620" y="2046988"/>
            <a:ext cx="2449826" cy="306116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33859C0E-C941-7019-9D97-54C78AE7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5" y="199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 dirty="0"/>
              <a:t>Original Press Design</a:t>
            </a:r>
          </a:p>
        </p:txBody>
      </p:sp>
    </p:spTree>
    <p:extLst>
      <p:ext uri="{BB962C8B-B14F-4D97-AF65-F5344CB8AC3E}">
        <p14:creationId xmlns:p14="http://schemas.microsoft.com/office/powerpoint/2010/main" val="225732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16262-55C6-4A98-B193-D19A5A94B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7D9B1-5A44-83DE-2CB9-90116B4F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0D5FCED-EA34-A4FA-4024-29507598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pic>
        <p:nvPicPr>
          <p:cNvPr id="8" name="Picture 7" descr="A drawing of a ladder&#10;&#10;Description automatically generated">
            <a:extLst>
              <a:ext uri="{FF2B5EF4-FFF2-40B4-BE49-F238E27FC236}">
                <a16:creationId xmlns:a16="http://schemas.microsoft.com/office/drawing/2014/main" id="{6668AC90-62AD-2242-9CB9-065A325CC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82" y="3436375"/>
            <a:ext cx="2489670" cy="304930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metal object with screws&#10;&#10;Description automatically generated">
            <a:extLst>
              <a:ext uri="{FF2B5EF4-FFF2-40B4-BE49-F238E27FC236}">
                <a16:creationId xmlns:a16="http://schemas.microsoft.com/office/drawing/2014/main" id="{264300C5-8FD1-F37B-5EC0-A199D3896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1" y="2010997"/>
            <a:ext cx="3400749" cy="322109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3B3638-27FF-A532-34A1-AB3F70E41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507" y="520077"/>
            <a:ext cx="2619781" cy="27093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A metal piece with screws&#10;&#10;Description automatically generated">
            <a:extLst>
              <a:ext uri="{FF2B5EF4-FFF2-40B4-BE49-F238E27FC236}">
                <a16:creationId xmlns:a16="http://schemas.microsoft.com/office/drawing/2014/main" id="{DBBF24AD-77FB-14A1-1139-5053C022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251" y="2010997"/>
            <a:ext cx="2109969" cy="321199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2CC6BD3C-391F-F098-0EDE-9F2CFB5BA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5" y="199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 dirty="0"/>
              <a:t>Original Improved Design</a:t>
            </a:r>
          </a:p>
        </p:txBody>
      </p:sp>
    </p:spTree>
    <p:extLst>
      <p:ext uri="{BB962C8B-B14F-4D97-AF65-F5344CB8AC3E}">
        <p14:creationId xmlns:p14="http://schemas.microsoft.com/office/powerpoint/2010/main" val="3458209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BFA99-A787-AC6D-68C6-F2352C290F48}"/>
              </a:ext>
            </a:extLst>
          </p:cNvPr>
          <p:cNvSpPr/>
          <p:nvPr/>
        </p:nvSpPr>
        <p:spPr>
          <a:xfrm>
            <a:off x="1427115" y="3919275"/>
            <a:ext cx="2821578" cy="151529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0814F3-01F2-257E-46DC-6F93E1DF8BE5}"/>
              </a:ext>
            </a:extLst>
          </p:cNvPr>
          <p:cNvSpPr/>
          <p:nvPr/>
        </p:nvSpPr>
        <p:spPr>
          <a:xfrm>
            <a:off x="1025433" y="1223715"/>
            <a:ext cx="3624943" cy="248613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DF12F-8E34-BEDF-840D-4E688714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62161-886F-7338-DDBA-C51723BE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90E36C73-683B-F207-859C-44B11162BD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790456"/>
                  </p:ext>
                </p:extLst>
              </p:nvPr>
            </p:nvGraphicFramePr>
            <p:xfrm>
              <a:off x="5920803" y="359476"/>
              <a:ext cx="2168328" cy="58226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168328" cy="5822692"/>
                    </a:xfrm>
                    <a:prstGeom prst="rect">
                      <a:avLst/>
                    </a:prstGeom>
                  </am3d:spPr>
                  <am3d:camera>
                    <am3d:pos x="0" y="0" z="519063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438" d="1000000"/>
                    <am3d:preTrans dx="-2486858" dy="5062767" dz="17997846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2766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90E36C73-683B-F207-859C-44B11162BD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0803" y="359476"/>
                <a:ext cx="2168328" cy="5822692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9663318-6187-4265-CAEC-3F5614BBB416}"/>
              </a:ext>
            </a:extLst>
          </p:cNvPr>
          <p:cNvSpPr txBox="1"/>
          <p:nvPr/>
        </p:nvSpPr>
        <p:spPr>
          <a:xfrm>
            <a:off x="1254034" y="1329319"/>
            <a:ext cx="3118906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Improvements:</a:t>
            </a:r>
            <a:endParaRPr lang="en-US" b="1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Increase height on side walls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Increase C-shape depth &amp; height for better baseplate support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Additional slots for actuator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2D4CB-1C8D-A7B2-1596-5A5410070D57}"/>
              </a:ext>
            </a:extLst>
          </p:cNvPr>
          <p:cNvSpPr txBox="1"/>
          <p:nvPr/>
        </p:nvSpPr>
        <p:spPr>
          <a:xfrm>
            <a:off x="1652591" y="4045021"/>
            <a:ext cx="24980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a typeface="Calibri"/>
                <a:cs typeface="Calibri"/>
              </a:rPr>
              <a:t>New Outer Dimensions: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Height: 24 in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Width: 9.98 in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Depth: 12 in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9F025939-0201-B89D-8BBB-14545D1D7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5" y="199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 dirty="0"/>
              <a:t>Revised Design</a:t>
            </a:r>
          </a:p>
        </p:txBody>
      </p:sp>
    </p:spTree>
    <p:extLst>
      <p:ext uri="{BB962C8B-B14F-4D97-AF65-F5344CB8AC3E}">
        <p14:creationId xmlns:p14="http://schemas.microsoft.com/office/powerpoint/2010/main" val="248011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5C05-08DF-66E9-7950-06DFD239C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3C1F4-81BF-28EA-35F2-75472F37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2A7FE-0F3D-376D-CF3E-C3350C8F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4FDDA50-4641-8D17-3380-DB6FAC3532DF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Revised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D56C2-D37A-3026-D197-C6FFB511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8" y="1317685"/>
            <a:ext cx="2375555" cy="4114800"/>
          </a:xfrm>
          <a:prstGeom prst="rect">
            <a:avLst/>
          </a:prstGeom>
          <a:ln>
            <a:solidFill>
              <a:srgbClr val="EE7624"/>
            </a:solidFill>
          </a:ln>
        </p:spPr>
      </p:pic>
      <p:pic>
        <p:nvPicPr>
          <p:cNvPr id="9" name="Picture 8" descr="A machine on a stand&#10;&#10;Description automatically generated">
            <a:extLst>
              <a:ext uri="{FF2B5EF4-FFF2-40B4-BE49-F238E27FC236}">
                <a16:creationId xmlns:a16="http://schemas.microsoft.com/office/drawing/2014/main" id="{8D118923-BE6F-D61B-2DD6-40684DC9F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295" y="1317873"/>
            <a:ext cx="1672528" cy="4109335"/>
          </a:xfrm>
          <a:prstGeom prst="rect">
            <a:avLst/>
          </a:prstGeom>
          <a:ln>
            <a:solidFill>
              <a:srgbClr val="EE762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C3E933-823C-0AAA-E181-FD2F92ED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75" y="1872545"/>
            <a:ext cx="3705225" cy="2990850"/>
          </a:xfrm>
          <a:prstGeom prst="rect">
            <a:avLst/>
          </a:prstGeom>
          <a:ln>
            <a:solidFill>
              <a:srgbClr val="EE7624"/>
            </a:solidFill>
          </a:ln>
        </p:spPr>
      </p:pic>
      <p:pic>
        <p:nvPicPr>
          <p:cNvPr id="13" name="Picture 12" descr="A grey rectangular object with a tube&#10;&#10;Description automatically generated">
            <a:extLst>
              <a:ext uri="{FF2B5EF4-FFF2-40B4-BE49-F238E27FC236}">
                <a16:creationId xmlns:a16="http://schemas.microsoft.com/office/drawing/2014/main" id="{1E2CE2AD-E11F-1D71-9B18-539179FD8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930" y="1315156"/>
            <a:ext cx="1536509" cy="4114800"/>
          </a:xfrm>
          <a:prstGeom prst="rect">
            <a:avLst/>
          </a:prstGeom>
          <a:ln>
            <a:solidFill>
              <a:srgbClr val="EE7624"/>
            </a:solidFill>
          </a:ln>
        </p:spPr>
      </p:pic>
    </p:spTree>
    <p:extLst>
      <p:ext uri="{BB962C8B-B14F-4D97-AF65-F5344CB8AC3E}">
        <p14:creationId xmlns:p14="http://schemas.microsoft.com/office/powerpoint/2010/main" val="418914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Colby Gullo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5896"/>
            <a:ext cx="9601200" cy="662102"/>
          </a:xfrm>
        </p:spPr>
        <p:txBody>
          <a:bodyPr/>
          <a:lstStyle/>
          <a:p>
            <a:r>
              <a:rPr lang="en-US">
                <a:solidFill>
                  <a:srgbClr val="EE7624"/>
                </a:solidFill>
              </a:rPr>
              <a:t>Team Introductions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859FD-82E3-A658-C5FF-FB02AB36FAFB}"/>
              </a:ext>
            </a:extLst>
          </p:cNvPr>
          <p:cNvSpPr txBox="1"/>
          <p:nvPr/>
        </p:nvSpPr>
        <p:spPr>
          <a:xfrm>
            <a:off x="373529" y="1858309"/>
            <a:ext cx="10150661" cy="4398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4ED24B-00E1-8068-A139-7CCF283F7475}"/>
              </a:ext>
            </a:extLst>
          </p:cNvPr>
          <p:cNvGrpSpPr/>
          <p:nvPr/>
        </p:nvGrpSpPr>
        <p:grpSpPr>
          <a:xfrm>
            <a:off x="556227" y="4447033"/>
            <a:ext cx="9189756" cy="923329"/>
            <a:chOff x="1063220" y="4288457"/>
            <a:chExt cx="8959997" cy="883689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38380D6A-51CD-01C5-1E40-519048E25E45}"/>
                </a:ext>
              </a:extLst>
            </p:cNvPr>
            <p:cNvSpPr txBox="1"/>
            <p:nvPr/>
          </p:nvSpPr>
          <p:spPr>
            <a:xfrm>
              <a:off x="1063220" y="4290540"/>
              <a:ext cx="1759979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ea typeface="Calibri"/>
                  <a:cs typeface="Calibri"/>
                </a:rPr>
                <a:t>Clark Cooley</a:t>
              </a:r>
              <a:endParaRPr lang="en-US"/>
            </a:p>
            <a:p>
              <a:pPr algn="ctr"/>
              <a:r>
                <a:rPr lang="en-US" i="1">
                  <a:ea typeface="Calibri"/>
                  <a:cs typeface="Calibri"/>
                </a:rPr>
                <a:t>Systems Engineer</a:t>
              </a: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071A5B36-9B04-61C8-E220-95E5A9AF7385}"/>
                </a:ext>
              </a:extLst>
            </p:cNvPr>
            <p:cNvSpPr txBox="1"/>
            <p:nvPr/>
          </p:nvSpPr>
          <p:spPr>
            <a:xfrm>
              <a:off x="8575886" y="4290540"/>
              <a:ext cx="1447331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Brent Mynard</a:t>
              </a:r>
              <a:endParaRPr lang="en-US" dirty="0">
                <a:ea typeface="Calibri"/>
                <a:cs typeface="Calibri"/>
              </a:endParaRPr>
            </a:p>
            <a:p>
              <a:pPr algn="ctr"/>
              <a:r>
                <a:rPr lang="en-US" i="1" dirty="0"/>
                <a:t>CAD </a:t>
              </a:r>
              <a:r>
                <a:rPr lang="en-US" i="1" dirty="0">
                  <a:ea typeface="Calibri"/>
                  <a:cs typeface="Calibri"/>
                </a:rPr>
                <a:t>Engineer</a:t>
              </a: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65D6F9EB-EC22-89C8-E071-F672BFBA8627}"/>
                </a:ext>
              </a:extLst>
            </p:cNvPr>
            <p:cNvSpPr txBox="1"/>
            <p:nvPr/>
          </p:nvSpPr>
          <p:spPr>
            <a:xfrm>
              <a:off x="3607493" y="4290540"/>
              <a:ext cx="1555111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Cassie Bentley</a:t>
              </a:r>
            </a:p>
            <a:p>
              <a:pPr algn="ctr"/>
              <a:r>
                <a:rPr lang="en-US" i="1"/>
                <a:t>Fluids Engineer</a:t>
              </a:r>
              <a:endParaRPr lang="en-US" i="1">
                <a:ea typeface="Calibri"/>
                <a:cs typeface="Calibri"/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4C3471BF-4926-6A22-69AE-C02C5D4469D7}"/>
                </a:ext>
              </a:extLst>
            </p:cNvPr>
            <p:cNvSpPr txBox="1"/>
            <p:nvPr/>
          </p:nvSpPr>
          <p:spPr>
            <a:xfrm>
              <a:off x="6072153" y="4288457"/>
              <a:ext cx="1594183" cy="88368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Colby Gullo</a:t>
              </a:r>
            </a:p>
            <a:p>
              <a:pPr algn="ctr"/>
              <a:r>
                <a:rPr lang="en-US" i="1"/>
                <a:t>Safety Engineer</a:t>
              </a:r>
              <a:endParaRPr lang="en-US">
                <a:ea typeface="Calibri"/>
                <a:cs typeface="Calibri"/>
              </a:endParaRPr>
            </a:p>
            <a:p>
              <a:endParaRPr lang="en-US"/>
            </a:p>
          </p:txBody>
        </p:sp>
      </p:grpSp>
      <p:pic>
        <p:nvPicPr>
          <p:cNvPr id="9" name="Picture 8" descr="A red sign with white text&#10;&#10;Description automatically generated">
            <a:extLst>
              <a:ext uri="{FF2B5EF4-FFF2-40B4-BE49-F238E27FC236}">
                <a16:creationId xmlns:a16="http://schemas.microsoft.com/office/drawing/2014/main" id="{69F28E32-6D0C-362D-1C72-888C80C4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2D461A63-89AA-B1AE-43BD-28097D41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870847"/>
            <a:ext cx="1835524" cy="24103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0E15F020-9700-74FE-0940-F5D4E542A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801" y="1857936"/>
            <a:ext cx="1841125" cy="24192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7E921A24-2F4E-9913-2C6B-E36DD9031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237" y="1862925"/>
            <a:ext cx="1829921" cy="24317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 descr="A person in a white shirt and blue jacket&#10;&#10;Description automatically generated">
            <a:extLst>
              <a:ext uri="{FF2B5EF4-FFF2-40B4-BE49-F238E27FC236}">
                <a16:creationId xmlns:a16="http://schemas.microsoft.com/office/drawing/2014/main" id="{2A54BF55-7723-86B2-9198-0B8F2D912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120" y="1857936"/>
            <a:ext cx="1829921" cy="24305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9AC3BB-1033-CE67-5DE6-F6BA6C5BDA4F}"/>
              </a:ext>
            </a:extLst>
          </p:cNvPr>
          <p:cNvSpPr/>
          <p:nvPr/>
        </p:nvSpPr>
        <p:spPr>
          <a:xfrm>
            <a:off x="731520" y="3649041"/>
            <a:ext cx="2638697" cy="15806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73BA95-17ED-DFEE-A6CD-4C46F7C7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768D3-608B-4B98-63EC-6FB5FB04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991D57A-6A18-7AFB-54C6-76FE0FF3DCDE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Bearing Housing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09A75-797F-99E0-A422-30F31FB00AA1}"/>
              </a:ext>
            </a:extLst>
          </p:cNvPr>
          <p:cNvSpPr txBox="1"/>
          <p:nvPr/>
        </p:nvSpPr>
        <p:spPr>
          <a:xfrm>
            <a:off x="868680" y="2495006"/>
            <a:ext cx="23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Dimensions: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Height: 4.9 ~ 5.6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Diameter: 3.9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2D0DE-FA87-2AD5-20FC-B539B614253C}"/>
              </a:ext>
            </a:extLst>
          </p:cNvPr>
          <p:cNvSpPr txBox="1"/>
          <p:nvPr/>
        </p:nvSpPr>
        <p:spPr>
          <a:xfrm>
            <a:off x="868680" y="3685179"/>
            <a:ext cx="2357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Purpose: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Holds the bearing during pressing.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Accommodates the different shafts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B6819C-6776-014B-5218-F3CDFDCC1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53820" y="1224720"/>
            <a:ext cx="4084360" cy="44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12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160C98-7278-02B1-BAE6-E57A1F994F46}"/>
              </a:ext>
            </a:extLst>
          </p:cNvPr>
          <p:cNvSpPr/>
          <p:nvPr/>
        </p:nvSpPr>
        <p:spPr>
          <a:xfrm>
            <a:off x="1097281" y="3291840"/>
            <a:ext cx="3013061" cy="17604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7AE51A-5894-EB2F-395D-0EB4640F3241}"/>
              </a:ext>
            </a:extLst>
          </p:cNvPr>
          <p:cNvSpPr/>
          <p:nvPr/>
        </p:nvSpPr>
        <p:spPr>
          <a:xfrm>
            <a:off x="842555" y="1658983"/>
            <a:ext cx="3592286" cy="144997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C6665-9D07-C72D-8459-2F8A5912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388F9-2DA1-03D4-1CBA-387FE523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C6D421B7-8FD8-07E2-D480-BAD1B41D4101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Cage Design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27801378-FB29-F0D9-425A-1FAE4459C2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7819091"/>
                  </p:ext>
                </p:extLst>
              </p:nvPr>
            </p:nvGraphicFramePr>
            <p:xfrm>
              <a:off x="5575767" y="496836"/>
              <a:ext cx="3013061" cy="527009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13061" cy="5270093"/>
                    </a:xfrm>
                    <a:prstGeom prst="rect">
                      <a:avLst/>
                    </a:prstGeom>
                  </am3d:spPr>
                  <am3d:camera>
                    <am3d:pos x="0" y="0" z="5829982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439" d="1000000"/>
                    <am3d:preTrans dx="-10210088" dy="6935848" dz="1800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1072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27801378-FB29-F0D9-425A-1FAE4459C2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5767" y="496836"/>
                <a:ext cx="3013061" cy="5270093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DF616C6-9DE4-5013-7C7A-74100F9F2A72}"/>
              </a:ext>
            </a:extLst>
          </p:cNvPr>
          <p:cNvSpPr txBox="1"/>
          <p:nvPr/>
        </p:nvSpPr>
        <p:spPr>
          <a:xfrm>
            <a:off x="1011283" y="1763486"/>
            <a:ext cx="331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Improvements: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Stronger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Pneumatic lock incorporation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Improved ventilation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1BF736-5024-B828-C30F-F0A0C9EA6B30}"/>
              </a:ext>
            </a:extLst>
          </p:cNvPr>
          <p:cNvSpPr txBox="1"/>
          <p:nvPr/>
        </p:nvSpPr>
        <p:spPr>
          <a:xfrm>
            <a:off x="1319349" y="3447360"/>
            <a:ext cx="2527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 Outer Dimensions: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Height: 24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Width: 24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Depth: 18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Bar Thickness: 1 in</a:t>
            </a:r>
          </a:p>
        </p:txBody>
      </p:sp>
    </p:spTree>
    <p:extLst>
      <p:ext uri="{BB962C8B-B14F-4D97-AF65-F5344CB8AC3E}">
        <p14:creationId xmlns:p14="http://schemas.microsoft.com/office/powerpoint/2010/main" val="1167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A0103-8F54-6E31-5DC1-5B4F90F7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3DEBB-8B07-877B-FA50-F8987F79D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70D3F-AD57-38BF-223C-F92D775E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76534BEC-DB63-D671-6EC1-B6F555B5471D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Cage Design</a:t>
            </a:r>
          </a:p>
        </p:txBody>
      </p:sp>
      <p:pic>
        <p:nvPicPr>
          <p:cNvPr id="7" name="Picture 6" descr="A metal box with a pipe&#10;&#10;Description automatically generated">
            <a:extLst>
              <a:ext uri="{FF2B5EF4-FFF2-40B4-BE49-F238E27FC236}">
                <a16:creationId xmlns:a16="http://schemas.microsoft.com/office/drawing/2014/main" id="{F7CF19F4-9DF0-ED7D-6EC3-816D2843D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507" y="3497579"/>
            <a:ext cx="1537403" cy="305017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 descr="A metal box with a pipe&#10;&#10;Description automatically generated">
            <a:extLst>
              <a:ext uri="{FF2B5EF4-FFF2-40B4-BE49-F238E27FC236}">
                <a16:creationId xmlns:a16="http://schemas.microsoft.com/office/drawing/2014/main" id="{3BDF531D-DD53-23E3-53AB-99822EFE3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32" y="1822266"/>
            <a:ext cx="2055785" cy="305017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A metal box with a pole&#10;&#10;Description automatically generated">
            <a:extLst>
              <a:ext uri="{FF2B5EF4-FFF2-40B4-BE49-F238E27FC236}">
                <a16:creationId xmlns:a16="http://schemas.microsoft.com/office/drawing/2014/main" id="{F25D8408-48EF-A734-2960-BA6484F73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757" y="339631"/>
            <a:ext cx="2430338" cy="305017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Picture 13" descr="A metal object with a metal pole&#10;&#10;Description automatically generated with medium confidence">
            <a:extLst>
              <a:ext uri="{FF2B5EF4-FFF2-40B4-BE49-F238E27FC236}">
                <a16:creationId xmlns:a16="http://schemas.microsoft.com/office/drawing/2014/main" id="{9CFD9C04-BE6F-D1FD-2B7E-5215876A2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103" y="1822266"/>
            <a:ext cx="2807022" cy="305017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767820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09BB0-E489-EBF5-72E4-6848681B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A3507-98CE-712A-83C6-CF5C5718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69C0116-4722-421B-477A-AD6714496445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Stress Test: 1018 Steel</a:t>
            </a:r>
          </a:p>
        </p:txBody>
      </p:sp>
      <p:pic>
        <p:nvPicPr>
          <p:cNvPr id="11" name="Picture 10" descr="A blue and green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16D56893-13F5-B4E7-0939-88E7E9A09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28" y="1187975"/>
            <a:ext cx="4130398" cy="462574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A126204-C1D9-D732-4476-AF49D43B231E}"/>
              </a:ext>
            </a:extLst>
          </p:cNvPr>
          <p:cNvSpPr/>
          <p:nvPr/>
        </p:nvSpPr>
        <p:spPr>
          <a:xfrm>
            <a:off x="7230291" y="1604701"/>
            <a:ext cx="450669" cy="450669"/>
          </a:xfrm>
          <a:prstGeom prst="rect">
            <a:avLst/>
          </a:prstGeom>
          <a:solidFill>
            <a:srgbClr val="FF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232AD2-1CB9-3FDC-904C-EE736609724B}"/>
              </a:ext>
            </a:extLst>
          </p:cNvPr>
          <p:cNvSpPr/>
          <p:nvPr/>
        </p:nvSpPr>
        <p:spPr>
          <a:xfrm>
            <a:off x="7230291" y="2055370"/>
            <a:ext cx="450669" cy="450669"/>
          </a:xfrm>
          <a:prstGeom prst="rect">
            <a:avLst/>
          </a:prstGeom>
          <a:solidFill>
            <a:srgbClr val="FFB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354936-1167-DF1F-08A5-9697B290FF7E}"/>
              </a:ext>
            </a:extLst>
          </p:cNvPr>
          <p:cNvSpPr/>
          <p:nvPr/>
        </p:nvSpPr>
        <p:spPr>
          <a:xfrm>
            <a:off x="7230291" y="2506039"/>
            <a:ext cx="450669" cy="450669"/>
          </a:xfrm>
          <a:prstGeom prst="rect">
            <a:avLst/>
          </a:prstGeom>
          <a:solidFill>
            <a:srgbClr val="FFF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29E64A-2505-E848-8598-740BD5BD7352}"/>
              </a:ext>
            </a:extLst>
          </p:cNvPr>
          <p:cNvSpPr/>
          <p:nvPr/>
        </p:nvSpPr>
        <p:spPr>
          <a:xfrm>
            <a:off x="7229566" y="2956708"/>
            <a:ext cx="450669" cy="450669"/>
          </a:xfrm>
          <a:prstGeom prst="rect">
            <a:avLst/>
          </a:prstGeom>
          <a:solidFill>
            <a:srgbClr val="9C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F0BAD9-E43A-7D3F-05B9-AC3F969F2266}"/>
              </a:ext>
            </a:extLst>
          </p:cNvPr>
          <p:cNvSpPr/>
          <p:nvPr/>
        </p:nvSpPr>
        <p:spPr>
          <a:xfrm>
            <a:off x="7229567" y="3407377"/>
            <a:ext cx="450669" cy="450669"/>
          </a:xfrm>
          <a:prstGeom prst="rect">
            <a:avLst/>
          </a:prstGeom>
          <a:solidFill>
            <a:srgbClr val="00E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0F8BA0-95EF-3494-AFB1-90CF579A9B2C}"/>
              </a:ext>
            </a:extLst>
          </p:cNvPr>
          <p:cNvSpPr/>
          <p:nvPr/>
        </p:nvSpPr>
        <p:spPr>
          <a:xfrm>
            <a:off x="7229566" y="3858046"/>
            <a:ext cx="450669" cy="450669"/>
          </a:xfrm>
          <a:prstGeom prst="rect">
            <a:avLst/>
          </a:prstGeom>
          <a:solidFill>
            <a:srgbClr val="00F6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D30D36-CF46-A66C-FAF4-F3212AB75D67}"/>
              </a:ext>
            </a:extLst>
          </p:cNvPr>
          <p:cNvSpPr/>
          <p:nvPr/>
        </p:nvSpPr>
        <p:spPr>
          <a:xfrm>
            <a:off x="7229565" y="4308715"/>
            <a:ext cx="450669" cy="450669"/>
          </a:xfrm>
          <a:prstGeom prst="rect">
            <a:avLst/>
          </a:prstGeom>
          <a:solidFill>
            <a:srgbClr val="00F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7DA57A-120A-53C3-63DC-7F85FC0746E8}"/>
              </a:ext>
            </a:extLst>
          </p:cNvPr>
          <p:cNvSpPr/>
          <p:nvPr/>
        </p:nvSpPr>
        <p:spPr>
          <a:xfrm>
            <a:off x="7229564" y="4759384"/>
            <a:ext cx="450669" cy="450669"/>
          </a:xfrm>
          <a:prstGeom prst="rect">
            <a:avLst/>
          </a:prstGeom>
          <a:solidFill>
            <a:srgbClr val="00A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B44A33-602B-A336-80C3-C2CCB48A87AD}"/>
              </a:ext>
            </a:extLst>
          </p:cNvPr>
          <p:cNvSpPr/>
          <p:nvPr/>
        </p:nvSpPr>
        <p:spPr>
          <a:xfrm>
            <a:off x="7229563" y="5210053"/>
            <a:ext cx="450669" cy="450669"/>
          </a:xfrm>
          <a:prstGeom prst="rect">
            <a:avLst/>
          </a:prstGeom>
          <a:solidFill>
            <a:srgbClr val="111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7D2139-B723-1329-ED3C-0A8301BBCBC1}"/>
              </a:ext>
            </a:extLst>
          </p:cNvPr>
          <p:cNvSpPr txBox="1"/>
          <p:nvPr/>
        </p:nvSpPr>
        <p:spPr>
          <a:xfrm>
            <a:off x="7680232" y="1420035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21.001 MPa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4F0A61-03D7-C3D0-9FAA-1DA8B7C81364}"/>
              </a:ext>
            </a:extLst>
          </p:cNvPr>
          <p:cNvSpPr txBox="1"/>
          <p:nvPr/>
        </p:nvSpPr>
        <p:spPr>
          <a:xfrm>
            <a:off x="7680232" y="187070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18.668 MPa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6386AC-5CE2-67C5-B321-3864C65A4DF1}"/>
              </a:ext>
            </a:extLst>
          </p:cNvPr>
          <p:cNvSpPr txBox="1"/>
          <p:nvPr/>
        </p:nvSpPr>
        <p:spPr>
          <a:xfrm>
            <a:off x="7680232" y="2316431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16.334 MPa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578FF0-9AFA-AB55-D13D-B53358D9278C}"/>
              </a:ext>
            </a:extLst>
          </p:cNvPr>
          <p:cNvSpPr txBox="1"/>
          <p:nvPr/>
        </p:nvSpPr>
        <p:spPr>
          <a:xfrm>
            <a:off x="7680232" y="2762158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14.001 MPa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ED2B05-AF9F-CE05-3392-A83BE0BB59A4}"/>
              </a:ext>
            </a:extLst>
          </p:cNvPr>
          <p:cNvSpPr txBox="1"/>
          <p:nvPr/>
        </p:nvSpPr>
        <p:spPr>
          <a:xfrm>
            <a:off x="7680232" y="320233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11.667 MPa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4BDE9F-9CF7-0F40-455B-0BB69B598278}"/>
              </a:ext>
            </a:extLst>
          </p:cNvPr>
          <p:cNvSpPr txBox="1"/>
          <p:nvPr/>
        </p:nvSpPr>
        <p:spPr>
          <a:xfrm>
            <a:off x="7680232" y="365004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9.334 MPa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BD035E-5F83-018C-C411-1F4CEBAF6DD3}"/>
              </a:ext>
            </a:extLst>
          </p:cNvPr>
          <p:cNvSpPr txBox="1"/>
          <p:nvPr/>
        </p:nvSpPr>
        <p:spPr>
          <a:xfrm>
            <a:off x="7680232" y="4100712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7.0005 MPa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8C1541-B02F-E464-CBC7-B3D1DCD27B1B}"/>
              </a:ext>
            </a:extLst>
          </p:cNvPr>
          <p:cNvSpPr txBox="1"/>
          <p:nvPr/>
        </p:nvSpPr>
        <p:spPr>
          <a:xfrm>
            <a:off x="7680232" y="455495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4.667 MPa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932BEC9-5DC1-D252-F4FC-8204984F3264}"/>
              </a:ext>
            </a:extLst>
          </p:cNvPr>
          <p:cNvSpPr txBox="1"/>
          <p:nvPr/>
        </p:nvSpPr>
        <p:spPr>
          <a:xfrm>
            <a:off x="7680232" y="5009194"/>
            <a:ext cx="164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2.3335 MPa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1322A2-61BB-6F34-103E-F1FD12E6CF06}"/>
              </a:ext>
            </a:extLst>
          </p:cNvPr>
          <p:cNvSpPr txBox="1"/>
          <p:nvPr/>
        </p:nvSpPr>
        <p:spPr>
          <a:xfrm>
            <a:off x="7692568" y="5463435"/>
            <a:ext cx="164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8.4166e-7 MPa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3EF24B-900E-5AE2-AC73-682F38CFC1E6}"/>
              </a:ext>
            </a:extLst>
          </p:cNvPr>
          <p:cNvSpPr txBox="1"/>
          <p:nvPr/>
        </p:nvSpPr>
        <p:spPr>
          <a:xfrm>
            <a:off x="6587304" y="1423337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82F8D1-EFE1-2E34-AD60-F8739DAEC60A}"/>
              </a:ext>
            </a:extLst>
          </p:cNvPr>
          <p:cNvSpPr txBox="1"/>
          <p:nvPr/>
        </p:nvSpPr>
        <p:spPr>
          <a:xfrm>
            <a:off x="6593111" y="5471900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121958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09BB0-E489-EBF5-72E4-6848681B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A3507-98CE-712A-83C6-CF5C5718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1DEE59D-A1AF-AC61-FAB4-14E02EDA5E79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Deformation Test: 1018 Steel</a:t>
            </a:r>
          </a:p>
        </p:txBody>
      </p:sp>
      <p:pic>
        <p:nvPicPr>
          <p:cNvPr id="15" name="Picture 14" descr="A multicolored structure with a grid&#10;&#10;Description automatically generated">
            <a:extLst>
              <a:ext uri="{FF2B5EF4-FFF2-40B4-BE49-F238E27FC236}">
                <a16:creationId xmlns:a16="http://schemas.microsoft.com/office/drawing/2014/main" id="{A04E77DB-D5CE-425F-368B-0B0952EF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508" y="1168923"/>
            <a:ext cx="4198984" cy="46638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72974A-CCFA-0078-25F2-E9EA1464F93C}"/>
              </a:ext>
            </a:extLst>
          </p:cNvPr>
          <p:cNvSpPr/>
          <p:nvPr/>
        </p:nvSpPr>
        <p:spPr>
          <a:xfrm>
            <a:off x="7230291" y="1604701"/>
            <a:ext cx="450669" cy="450669"/>
          </a:xfrm>
          <a:prstGeom prst="rect">
            <a:avLst/>
          </a:prstGeom>
          <a:solidFill>
            <a:srgbClr val="FF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05C76F-60D0-79BF-80DD-B08213D92614}"/>
              </a:ext>
            </a:extLst>
          </p:cNvPr>
          <p:cNvSpPr/>
          <p:nvPr/>
        </p:nvSpPr>
        <p:spPr>
          <a:xfrm>
            <a:off x="7230291" y="2055370"/>
            <a:ext cx="450669" cy="450669"/>
          </a:xfrm>
          <a:prstGeom prst="rect">
            <a:avLst/>
          </a:prstGeom>
          <a:solidFill>
            <a:srgbClr val="FFB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D34A42-0E0B-7FE0-30BA-2A399DCD53AF}"/>
              </a:ext>
            </a:extLst>
          </p:cNvPr>
          <p:cNvSpPr/>
          <p:nvPr/>
        </p:nvSpPr>
        <p:spPr>
          <a:xfrm>
            <a:off x="7230291" y="2506039"/>
            <a:ext cx="450669" cy="450669"/>
          </a:xfrm>
          <a:prstGeom prst="rect">
            <a:avLst/>
          </a:prstGeom>
          <a:solidFill>
            <a:srgbClr val="FFF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D02EBE-8E20-AE27-DD3F-10FF4A911DDD}"/>
              </a:ext>
            </a:extLst>
          </p:cNvPr>
          <p:cNvSpPr/>
          <p:nvPr/>
        </p:nvSpPr>
        <p:spPr>
          <a:xfrm>
            <a:off x="7229566" y="2956708"/>
            <a:ext cx="450669" cy="450669"/>
          </a:xfrm>
          <a:prstGeom prst="rect">
            <a:avLst/>
          </a:prstGeom>
          <a:solidFill>
            <a:srgbClr val="9C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6FB03D-624B-968A-8A77-23A7DD2242E4}"/>
              </a:ext>
            </a:extLst>
          </p:cNvPr>
          <p:cNvSpPr/>
          <p:nvPr/>
        </p:nvSpPr>
        <p:spPr>
          <a:xfrm>
            <a:off x="7229567" y="3407377"/>
            <a:ext cx="450669" cy="450669"/>
          </a:xfrm>
          <a:prstGeom prst="rect">
            <a:avLst/>
          </a:prstGeom>
          <a:solidFill>
            <a:srgbClr val="00E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070879-A415-C515-B797-7DBC6735F44A}"/>
              </a:ext>
            </a:extLst>
          </p:cNvPr>
          <p:cNvSpPr/>
          <p:nvPr/>
        </p:nvSpPr>
        <p:spPr>
          <a:xfrm>
            <a:off x="7229566" y="3858046"/>
            <a:ext cx="450669" cy="450669"/>
          </a:xfrm>
          <a:prstGeom prst="rect">
            <a:avLst/>
          </a:prstGeom>
          <a:solidFill>
            <a:srgbClr val="00F6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719562-7A3C-CC94-DF69-C0CE793F68F4}"/>
              </a:ext>
            </a:extLst>
          </p:cNvPr>
          <p:cNvSpPr/>
          <p:nvPr/>
        </p:nvSpPr>
        <p:spPr>
          <a:xfrm>
            <a:off x="7229565" y="4308715"/>
            <a:ext cx="450669" cy="450669"/>
          </a:xfrm>
          <a:prstGeom prst="rect">
            <a:avLst/>
          </a:prstGeom>
          <a:solidFill>
            <a:srgbClr val="00F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708459-2EDA-1EBE-8244-8C45EEEE4D11}"/>
              </a:ext>
            </a:extLst>
          </p:cNvPr>
          <p:cNvSpPr/>
          <p:nvPr/>
        </p:nvSpPr>
        <p:spPr>
          <a:xfrm>
            <a:off x="7229564" y="4759384"/>
            <a:ext cx="450669" cy="450669"/>
          </a:xfrm>
          <a:prstGeom prst="rect">
            <a:avLst/>
          </a:prstGeom>
          <a:solidFill>
            <a:srgbClr val="00A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5BF5C0-0E59-B245-38F8-72EFC2870E74}"/>
              </a:ext>
            </a:extLst>
          </p:cNvPr>
          <p:cNvSpPr/>
          <p:nvPr/>
        </p:nvSpPr>
        <p:spPr>
          <a:xfrm>
            <a:off x="7229563" y="5210053"/>
            <a:ext cx="450669" cy="450669"/>
          </a:xfrm>
          <a:prstGeom prst="rect">
            <a:avLst/>
          </a:prstGeom>
          <a:solidFill>
            <a:srgbClr val="111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C38423-AB50-7232-F6F4-CD4A56F68ED8}"/>
              </a:ext>
            </a:extLst>
          </p:cNvPr>
          <p:cNvSpPr txBox="1"/>
          <p:nvPr/>
        </p:nvSpPr>
        <p:spPr>
          <a:xfrm>
            <a:off x="7680232" y="1420035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0.05259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4BD069-4F26-08D7-E8C4-F9D32DE408B2}"/>
              </a:ext>
            </a:extLst>
          </p:cNvPr>
          <p:cNvSpPr txBox="1"/>
          <p:nvPr/>
        </p:nvSpPr>
        <p:spPr>
          <a:xfrm>
            <a:off x="7680232" y="187070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0.046746 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B11CFD-1C33-D396-1073-827ADC61C595}"/>
              </a:ext>
            </a:extLst>
          </p:cNvPr>
          <p:cNvSpPr txBox="1"/>
          <p:nvPr/>
        </p:nvSpPr>
        <p:spPr>
          <a:xfrm>
            <a:off x="7680232" y="2316431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0.040903 mm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317441-2CA7-16B6-043A-D52F83551415}"/>
              </a:ext>
            </a:extLst>
          </p:cNvPr>
          <p:cNvSpPr txBox="1"/>
          <p:nvPr/>
        </p:nvSpPr>
        <p:spPr>
          <a:xfrm>
            <a:off x="7680232" y="2762158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0.03506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956059-F666-E524-0F0E-3A6FE318B88D}"/>
              </a:ext>
            </a:extLst>
          </p:cNvPr>
          <p:cNvSpPr txBox="1"/>
          <p:nvPr/>
        </p:nvSpPr>
        <p:spPr>
          <a:xfrm>
            <a:off x="7680232" y="320233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0.029217 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19B0A5-D178-3416-745C-BD69CAD73C28}"/>
              </a:ext>
            </a:extLst>
          </p:cNvPr>
          <p:cNvSpPr txBox="1"/>
          <p:nvPr/>
        </p:nvSpPr>
        <p:spPr>
          <a:xfrm>
            <a:off x="7680232" y="365004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0.023373 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0FF04-8E20-1413-13C3-8091364E487E}"/>
              </a:ext>
            </a:extLst>
          </p:cNvPr>
          <p:cNvSpPr txBox="1"/>
          <p:nvPr/>
        </p:nvSpPr>
        <p:spPr>
          <a:xfrm>
            <a:off x="7680232" y="4100712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0.01753 mm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4B4110-EC4A-F64C-BB8A-35E3474156AE}"/>
              </a:ext>
            </a:extLst>
          </p:cNvPr>
          <p:cNvSpPr txBox="1"/>
          <p:nvPr/>
        </p:nvSpPr>
        <p:spPr>
          <a:xfrm>
            <a:off x="7680232" y="455495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0.011687 mm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AD10D4-95B3-FB76-2792-3F1D39BBEFFC}"/>
              </a:ext>
            </a:extLst>
          </p:cNvPr>
          <p:cNvSpPr txBox="1"/>
          <p:nvPr/>
        </p:nvSpPr>
        <p:spPr>
          <a:xfrm>
            <a:off x="7680232" y="5009194"/>
            <a:ext cx="164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0.0058433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5644FB-A300-6D9B-DAA8-CD55E99A6D31}"/>
              </a:ext>
            </a:extLst>
          </p:cNvPr>
          <p:cNvSpPr txBox="1"/>
          <p:nvPr/>
        </p:nvSpPr>
        <p:spPr>
          <a:xfrm>
            <a:off x="7692569" y="5463435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17A54A-728F-5E21-419E-338C0A3AB130}"/>
              </a:ext>
            </a:extLst>
          </p:cNvPr>
          <p:cNvSpPr txBox="1"/>
          <p:nvPr/>
        </p:nvSpPr>
        <p:spPr>
          <a:xfrm>
            <a:off x="6587304" y="1423337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88D16A-54E4-F1F0-7E16-1E6373F2467E}"/>
              </a:ext>
            </a:extLst>
          </p:cNvPr>
          <p:cNvSpPr txBox="1"/>
          <p:nvPr/>
        </p:nvSpPr>
        <p:spPr>
          <a:xfrm>
            <a:off x="6593111" y="5471900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2929100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09BB0-E489-EBF5-72E4-6848681B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A3507-98CE-712A-83C6-CF5C5718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ACCD438-44AB-206E-013C-E9E3923BD267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Stress Test: 4140 Steel</a:t>
            </a:r>
          </a:p>
        </p:txBody>
      </p:sp>
      <p:pic>
        <p:nvPicPr>
          <p:cNvPr id="13" name="Picture 12" descr="A blue and green structure&#10;&#10;Description automatically generated with medium confidence">
            <a:extLst>
              <a:ext uri="{FF2B5EF4-FFF2-40B4-BE49-F238E27FC236}">
                <a16:creationId xmlns:a16="http://schemas.microsoft.com/office/drawing/2014/main" id="{D1CA3A38-C2A0-ADF6-6BD9-D9E08A3B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73" y="965915"/>
            <a:ext cx="4709568" cy="46257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EAB29A-44FB-7AE8-9A28-DEC1751D7971}"/>
              </a:ext>
            </a:extLst>
          </p:cNvPr>
          <p:cNvSpPr/>
          <p:nvPr/>
        </p:nvSpPr>
        <p:spPr>
          <a:xfrm>
            <a:off x="7230291" y="1604701"/>
            <a:ext cx="450669" cy="450669"/>
          </a:xfrm>
          <a:prstGeom prst="rect">
            <a:avLst/>
          </a:prstGeom>
          <a:solidFill>
            <a:srgbClr val="FF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91E41-A67D-5242-4252-B4F3F24135DC}"/>
              </a:ext>
            </a:extLst>
          </p:cNvPr>
          <p:cNvSpPr/>
          <p:nvPr/>
        </p:nvSpPr>
        <p:spPr>
          <a:xfrm>
            <a:off x="7230291" y="2055370"/>
            <a:ext cx="450669" cy="450669"/>
          </a:xfrm>
          <a:prstGeom prst="rect">
            <a:avLst/>
          </a:prstGeom>
          <a:solidFill>
            <a:srgbClr val="FFB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0E79F4-AB72-893E-1F90-9559489BD89F}"/>
              </a:ext>
            </a:extLst>
          </p:cNvPr>
          <p:cNvSpPr/>
          <p:nvPr/>
        </p:nvSpPr>
        <p:spPr>
          <a:xfrm>
            <a:off x="7230291" y="2506039"/>
            <a:ext cx="450669" cy="450669"/>
          </a:xfrm>
          <a:prstGeom prst="rect">
            <a:avLst/>
          </a:prstGeom>
          <a:solidFill>
            <a:srgbClr val="FFF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2C0E1A-7927-BE54-CD36-B13050A219A5}"/>
              </a:ext>
            </a:extLst>
          </p:cNvPr>
          <p:cNvSpPr/>
          <p:nvPr/>
        </p:nvSpPr>
        <p:spPr>
          <a:xfrm>
            <a:off x="7229566" y="2956708"/>
            <a:ext cx="450669" cy="450669"/>
          </a:xfrm>
          <a:prstGeom prst="rect">
            <a:avLst/>
          </a:prstGeom>
          <a:solidFill>
            <a:srgbClr val="9C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04EA00-F3DF-038F-9636-A872EC1C44E8}"/>
              </a:ext>
            </a:extLst>
          </p:cNvPr>
          <p:cNvSpPr/>
          <p:nvPr/>
        </p:nvSpPr>
        <p:spPr>
          <a:xfrm>
            <a:off x="7229567" y="3407377"/>
            <a:ext cx="450669" cy="450669"/>
          </a:xfrm>
          <a:prstGeom prst="rect">
            <a:avLst/>
          </a:prstGeom>
          <a:solidFill>
            <a:srgbClr val="00E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7034F4-172C-0B13-297E-3CCEFE5ECB2D}"/>
              </a:ext>
            </a:extLst>
          </p:cNvPr>
          <p:cNvSpPr/>
          <p:nvPr/>
        </p:nvSpPr>
        <p:spPr>
          <a:xfrm>
            <a:off x="7229566" y="3858046"/>
            <a:ext cx="450669" cy="450669"/>
          </a:xfrm>
          <a:prstGeom prst="rect">
            <a:avLst/>
          </a:prstGeom>
          <a:solidFill>
            <a:srgbClr val="00F6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5B8FFC-3E13-E44C-659D-7B08D102474D}"/>
              </a:ext>
            </a:extLst>
          </p:cNvPr>
          <p:cNvSpPr/>
          <p:nvPr/>
        </p:nvSpPr>
        <p:spPr>
          <a:xfrm>
            <a:off x="7229565" y="4308715"/>
            <a:ext cx="450669" cy="450669"/>
          </a:xfrm>
          <a:prstGeom prst="rect">
            <a:avLst/>
          </a:prstGeom>
          <a:solidFill>
            <a:srgbClr val="00F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F286C3-0CB7-802B-1D14-97A2E910A604}"/>
              </a:ext>
            </a:extLst>
          </p:cNvPr>
          <p:cNvSpPr/>
          <p:nvPr/>
        </p:nvSpPr>
        <p:spPr>
          <a:xfrm>
            <a:off x="7229564" y="4759384"/>
            <a:ext cx="450669" cy="450669"/>
          </a:xfrm>
          <a:prstGeom prst="rect">
            <a:avLst/>
          </a:prstGeom>
          <a:solidFill>
            <a:srgbClr val="00A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6444E8-E0DE-CDAE-BE8D-594A13541B7D}"/>
              </a:ext>
            </a:extLst>
          </p:cNvPr>
          <p:cNvSpPr/>
          <p:nvPr/>
        </p:nvSpPr>
        <p:spPr>
          <a:xfrm>
            <a:off x="7229563" y="5210053"/>
            <a:ext cx="450669" cy="450669"/>
          </a:xfrm>
          <a:prstGeom prst="rect">
            <a:avLst/>
          </a:prstGeom>
          <a:solidFill>
            <a:srgbClr val="111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8CE8C7-BEE8-6A37-CF16-A509AE9953DC}"/>
              </a:ext>
            </a:extLst>
          </p:cNvPr>
          <p:cNvSpPr txBox="1"/>
          <p:nvPr/>
        </p:nvSpPr>
        <p:spPr>
          <a:xfrm>
            <a:off x="7680232" y="1420035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21.001 MPa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630EB9-3536-A408-3860-2F19AB160980}"/>
              </a:ext>
            </a:extLst>
          </p:cNvPr>
          <p:cNvSpPr txBox="1"/>
          <p:nvPr/>
        </p:nvSpPr>
        <p:spPr>
          <a:xfrm>
            <a:off x="7680232" y="187070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18.668 MPa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912499-6ABD-12D4-60DE-47EE102BF4F9}"/>
              </a:ext>
            </a:extLst>
          </p:cNvPr>
          <p:cNvSpPr txBox="1"/>
          <p:nvPr/>
        </p:nvSpPr>
        <p:spPr>
          <a:xfrm>
            <a:off x="7680232" y="2316431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16.334 MPa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5C3816-B7AC-450B-ABFB-43649A3961D8}"/>
              </a:ext>
            </a:extLst>
          </p:cNvPr>
          <p:cNvSpPr txBox="1"/>
          <p:nvPr/>
        </p:nvSpPr>
        <p:spPr>
          <a:xfrm>
            <a:off x="7680232" y="2762158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14.001 MPa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BBBB0-8E1D-F43C-83C8-8B8A66E65B0D}"/>
              </a:ext>
            </a:extLst>
          </p:cNvPr>
          <p:cNvSpPr txBox="1"/>
          <p:nvPr/>
        </p:nvSpPr>
        <p:spPr>
          <a:xfrm>
            <a:off x="7680232" y="320233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11.667 MPa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7B414F-00A8-3083-BA28-9CBC558CDC65}"/>
              </a:ext>
            </a:extLst>
          </p:cNvPr>
          <p:cNvSpPr txBox="1"/>
          <p:nvPr/>
        </p:nvSpPr>
        <p:spPr>
          <a:xfrm>
            <a:off x="7680232" y="365004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9.334 MPa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1524C6-61CE-7610-89CB-156575B960E3}"/>
              </a:ext>
            </a:extLst>
          </p:cNvPr>
          <p:cNvSpPr txBox="1"/>
          <p:nvPr/>
        </p:nvSpPr>
        <p:spPr>
          <a:xfrm>
            <a:off x="7680232" y="4100712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7.0005 MPa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4A1EAC-5F0C-AFAB-8944-77082EAB4880}"/>
              </a:ext>
            </a:extLst>
          </p:cNvPr>
          <p:cNvSpPr txBox="1"/>
          <p:nvPr/>
        </p:nvSpPr>
        <p:spPr>
          <a:xfrm>
            <a:off x="7680232" y="455495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4.667 MPa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9CBE22-76E1-B762-FC69-9F90F7FD3105}"/>
              </a:ext>
            </a:extLst>
          </p:cNvPr>
          <p:cNvSpPr txBox="1"/>
          <p:nvPr/>
        </p:nvSpPr>
        <p:spPr>
          <a:xfrm>
            <a:off x="7680232" y="5009194"/>
            <a:ext cx="164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2.3335 MPa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F962DA-9958-7E3F-8685-A04875536C11}"/>
              </a:ext>
            </a:extLst>
          </p:cNvPr>
          <p:cNvSpPr txBox="1"/>
          <p:nvPr/>
        </p:nvSpPr>
        <p:spPr>
          <a:xfrm>
            <a:off x="7692568" y="5463435"/>
            <a:ext cx="164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8.4165e-7 MPa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4EE8A1-543E-D44B-10B6-8495E14AFF6E}"/>
              </a:ext>
            </a:extLst>
          </p:cNvPr>
          <p:cNvSpPr txBox="1"/>
          <p:nvPr/>
        </p:nvSpPr>
        <p:spPr>
          <a:xfrm>
            <a:off x="6587304" y="1423337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83B1DD-A600-6352-3645-C6C9DB60E567}"/>
              </a:ext>
            </a:extLst>
          </p:cNvPr>
          <p:cNvSpPr txBox="1"/>
          <p:nvPr/>
        </p:nvSpPr>
        <p:spPr>
          <a:xfrm>
            <a:off x="6593111" y="5471900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2814681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09BB0-E489-EBF5-72E4-6848681B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 Mynard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A3507-98CE-712A-83C6-CF5C5718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20C32BA-6C66-DD1B-7A5B-823EAC050FD4}"/>
              </a:ext>
            </a:extLst>
          </p:cNvPr>
          <p:cNvSpPr txBox="1">
            <a:spLocks/>
          </p:cNvSpPr>
          <p:nvPr/>
        </p:nvSpPr>
        <p:spPr>
          <a:xfrm>
            <a:off x="355635" y="199887"/>
            <a:ext cx="10637743" cy="6886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dirty="0"/>
              <a:t>Deformation Test: 4140 Steel</a:t>
            </a:r>
          </a:p>
        </p:txBody>
      </p:sp>
      <p:pic>
        <p:nvPicPr>
          <p:cNvPr id="11" name="Picture 10" descr="A multicolored structure with a scale&#10;&#10;Description automatically generated">
            <a:extLst>
              <a:ext uri="{FF2B5EF4-FFF2-40B4-BE49-F238E27FC236}">
                <a16:creationId xmlns:a16="http://schemas.microsoft.com/office/drawing/2014/main" id="{77B2DA46-7804-6B84-3B90-D71C7CAA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29" y="1013805"/>
            <a:ext cx="4747671" cy="4595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5D27A5-CA11-4CC6-C1AE-21DDA5E86E48}"/>
              </a:ext>
            </a:extLst>
          </p:cNvPr>
          <p:cNvSpPr/>
          <p:nvPr/>
        </p:nvSpPr>
        <p:spPr>
          <a:xfrm>
            <a:off x="7230291" y="1604701"/>
            <a:ext cx="450669" cy="450669"/>
          </a:xfrm>
          <a:prstGeom prst="rect">
            <a:avLst/>
          </a:prstGeom>
          <a:solidFill>
            <a:srgbClr val="FF05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F073E6-785C-42BA-91CD-6529FE278BD6}"/>
              </a:ext>
            </a:extLst>
          </p:cNvPr>
          <p:cNvSpPr/>
          <p:nvPr/>
        </p:nvSpPr>
        <p:spPr>
          <a:xfrm>
            <a:off x="7230291" y="2055370"/>
            <a:ext cx="450669" cy="450669"/>
          </a:xfrm>
          <a:prstGeom prst="rect">
            <a:avLst/>
          </a:prstGeom>
          <a:solidFill>
            <a:srgbClr val="FFB4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B57D0-F79B-3FCA-2E5B-06CE30B5FFAC}"/>
              </a:ext>
            </a:extLst>
          </p:cNvPr>
          <p:cNvSpPr/>
          <p:nvPr/>
        </p:nvSpPr>
        <p:spPr>
          <a:xfrm>
            <a:off x="7230291" y="2506039"/>
            <a:ext cx="450669" cy="450669"/>
          </a:xfrm>
          <a:prstGeom prst="rect">
            <a:avLst/>
          </a:prstGeom>
          <a:solidFill>
            <a:srgbClr val="FFF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8C164E-6C65-1B9D-5B88-5832BFCF1D70}"/>
              </a:ext>
            </a:extLst>
          </p:cNvPr>
          <p:cNvSpPr/>
          <p:nvPr/>
        </p:nvSpPr>
        <p:spPr>
          <a:xfrm>
            <a:off x="7229566" y="2956708"/>
            <a:ext cx="450669" cy="450669"/>
          </a:xfrm>
          <a:prstGeom prst="rect">
            <a:avLst/>
          </a:prstGeom>
          <a:solidFill>
            <a:srgbClr val="9CE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7F2AAB-68E1-BFE7-5234-1E803FA65F9A}"/>
              </a:ext>
            </a:extLst>
          </p:cNvPr>
          <p:cNvSpPr/>
          <p:nvPr/>
        </p:nvSpPr>
        <p:spPr>
          <a:xfrm>
            <a:off x="7229567" y="3407377"/>
            <a:ext cx="450669" cy="450669"/>
          </a:xfrm>
          <a:prstGeom prst="rect">
            <a:avLst/>
          </a:prstGeom>
          <a:solidFill>
            <a:srgbClr val="00E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226E6F-1A84-1D76-0DF1-DE53B7545323}"/>
              </a:ext>
            </a:extLst>
          </p:cNvPr>
          <p:cNvSpPr/>
          <p:nvPr/>
        </p:nvSpPr>
        <p:spPr>
          <a:xfrm>
            <a:off x="7229566" y="3858046"/>
            <a:ext cx="450669" cy="450669"/>
          </a:xfrm>
          <a:prstGeom prst="rect">
            <a:avLst/>
          </a:prstGeom>
          <a:solidFill>
            <a:srgbClr val="00F6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6B844-FE56-718C-A46C-748E3E192631}"/>
              </a:ext>
            </a:extLst>
          </p:cNvPr>
          <p:cNvSpPr/>
          <p:nvPr/>
        </p:nvSpPr>
        <p:spPr>
          <a:xfrm>
            <a:off x="7229565" y="4308715"/>
            <a:ext cx="450669" cy="450669"/>
          </a:xfrm>
          <a:prstGeom prst="rect">
            <a:avLst/>
          </a:prstGeom>
          <a:solidFill>
            <a:srgbClr val="00FC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72A6FB-93F8-E40F-C4DD-5E335450EC95}"/>
              </a:ext>
            </a:extLst>
          </p:cNvPr>
          <p:cNvSpPr/>
          <p:nvPr/>
        </p:nvSpPr>
        <p:spPr>
          <a:xfrm>
            <a:off x="7229564" y="4759384"/>
            <a:ext cx="450669" cy="450669"/>
          </a:xfrm>
          <a:prstGeom prst="rect">
            <a:avLst/>
          </a:prstGeom>
          <a:solidFill>
            <a:srgbClr val="00A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A9521C-B325-A532-F267-914EA07EE146}"/>
              </a:ext>
            </a:extLst>
          </p:cNvPr>
          <p:cNvSpPr/>
          <p:nvPr/>
        </p:nvSpPr>
        <p:spPr>
          <a:xfrm>
            <a:off x="7229563" y="5210053"/>
            <a:ext cx="450669" cy="450669"/>
          </a:xfrm>
          <a:prstGeom prst="rect">
            <a:avLst/>
          </a:prstGeom>
          <a:solidFill>
            <a:srgbClr val="111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BF4338-5919-8301-1725-D6D5F18B8DB8}"/>
              </a:ext>
            </a:extLst>
          </p:cNvPr>
          <p:cNvSpPr txBox="1"/>
          <p:nvPr/>
        </p:nvSpPr>
        <p:spPr>
          <a:xfrm>
            <a:off x="7680232" y="1420035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0.051483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395940-32E7-4CE8-97CA-FB7C4CED0272}"/>
              </a:ext>
            </a:extLst>
          </p:cNvPr>
          <p:cNvSpPr txBox="1"/>
          <p:nvPr/>
        </p:nvSpPr>
        <p:spPr>
          <a:xfrm>
            <a:off x="7680232" y="187070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0.045762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56A828-EC57-81E5-D3C6-4DC8666AB783}"/>
              </a:ext>
            </a:extLst>
          </p:cNvPr>
          <p:cNvSpPr txBox="1"/>
          <p:nvPr/>
        </p:nvSpPr>
        <p:spPr>
          <a:xfrm>
            <a:off x="7680232" y="2316431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0.040042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8ECB52-597D-ED53-EDB3-132623250DA8}"/>
              </a:ext>
            </a:extLst>
          </p:cNvPr>
          <p:cNvSpPr txBox="1"/>
          <p:nvPr/>
        </p:nvSpPr>
        <p:spPr>
          <a:xfrm>
            <a:off x="7680232" y="2762158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0.034322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E24E88-C43B-9C47-0C98-EC3C91EE8F79}"/>
              </a:ext>
            </a:extLst>
          </p:cNvPr>
          <p:cNvSpPr txBox="1"/>
          <p:nvPr/>
        </p:nvSpPr>
        <p:spPr>
          <a:xfrm>
            <a:off x="7680232" y="3202334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0.028601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A01C33-6540-769B-D2BF-BF7D7B59A8B0}"/>
              </a:ext>
            </a:extLst>
          </p:cNvPr>
          <p:cNvSpPr txBox="1"/>
          <p:nvPr/>
        </p:nvSpPr>
        <p:spPr>
          <a:xfrm>
            <a:off x="7680232" y="365004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0.022881 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AD9720-1D5A-01D0-8CAE-22F992E8CF83}"/>
              </a:ext>
            </a:extLst>
          </p:cNvPr>
          <p:cNvSpPr txBox="1"/>
          <p:nvPr/>
        </p:nvSpPr>
        <p:spPr>
          <a:xfrm>
            <a:off x="7680232" y="4100712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0.017161 mm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40EB92-944A-DE17-1835-441FE06F4E54}"/>
              </a:ext>
            </a:extLst>
          </p:cNvPr>
          <p:cNvSpPr txBox="1"/>
          <p:nvPr/>
        </p:nvSpPr>
        <p:spPr>
          <a:xfrm>
            <a:off x="7680232" y="4554953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0.011441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B4D5FB-352B-FB8F-951C-74356DFB8323}"/>
              </a:ext>
            </a:extLst>
          </p:cNvPr>
          <p:cNvSpPr txBox="1"/>
          <p:nvPr/>
        </p:nvSpPr>
        <p:spPr>
          <a:xfrm>
            <a:off x="7680232" y="5009194"/>
            <a:ext cx="164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0.0057203 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38EC13-0BDC-13FE-707B-79C2ECC5153B}"/>
              </a:ext>
            </a:extLst>
          </p:cNvPr>
          <p:cNvSpPr txBox="1"/>
          <p:nvPr/>
        </p:nvSpPr>
        <p:spPr>
          <a:xfrm>
            <a:off x="7692569" y="5463435"/>
            <a:ext cx="15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 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CB2B63-A040-D101-3686-23532F0ABE90}"/>
              </a:ext>
            </a:extLst>
          </p:cNvPr>
          <p:cNvSpPr txBox="1"/>
          <p:nvPr/>
        </p:nvSpPr>
        <p:spPr>
          <a:xfrm>
            <a:off x="6587304" y="1423337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AB25BA-4E77-5B27-16AB-B0E82D877722}"/>
              </a:ext>
            </a:extLst>
          </p:cNvPr>
          <p:cNvSpPr txBox="1"/>
          <p:nvPr/>
        </p:nvSpPr>
        <p:spPr>
          <a:xfrm>
            <a:off x="6593111" y="5471900"/>
            <a:ext cx="6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1264002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4308"/>
            <a:ext cx="9601200" cy="603595"/>
          </a:xfrm>
        </p:spPr>
        <p:txBody>
          <a:bodyPr anchor="b">
            <a:normAutofit/>
          </a:bodyPr>
          <a:lstStyle/>
          <a:p>
            <a:r>
              <a:rPr lang="en-US"/>
              <a:t>Thank you</a:t>
            </a:r>
          </a:p>
        </p:txBody>
      </p:sp>
      <p:pic>
        <p:nvPicPr>
          <p:cNvPr id="9" name="Content Placeholder 9" descr="FAMU-FSU College of Engineering - Florida Board of Professional Engineers">
            <a:extLst>
              <a:ext uri="{FF2B5EF4-FFF2-40B4-BE49-F238E27FC236}">
                <a16:creationId xmlns:a16="http://schemas.microsoft.com/office/drawing/2014/main" id="{BC7648EE-BF1D-38AA-EC67-CE3357A1E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3" b="3994"/>
          <a:stretch/>
        </p:blipFill>
        <p:spPr>
          <a:xfrm>
            <a:off x="2360023" y="3776752"/>
            <a:ext cx="5947954" cy="2692708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Team 512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1026" name="Picture 2" descr="Danfoss continues to invest in sustainable transformation - Ventures Africa">
            <a:extLst>
              <a:ext uri="{FF2B5EF4-FFF2-40B4-BE49-F238E27FC236}">
                <a16:creationId xmlns:a16="http://schemas.microsoft.com/office/drawing/2014/main" id="{B283F29D-CA6E-ADE4-6072-8A5090CB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77" y="1023221"/>
            <a:ext cx="6548846" cy="2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36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ABBE59-4855-2C08-178E-3422B030C0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1F425-BB96-F0C8-5473-95D6A598A6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B0450-C7BC-273E-C97D-10E11F04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4A689-9559-8E55-5B04-13017C61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105D1A-FCEF-F13D-6F53-5CCE6A47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Slides we are not using …....</a:t>
            </a:r>
          </a:p>
        </p:txBody>
      </p:sp>
    </p:spTree>
    <p:extLst>
      <p:ext uri="{BB962C8B-B14F-4D97-AF65-F5344CB8AC3E}">
        <p14:creationId xmlns:p14="http://schemas.microsoft.com/office/powerpoint/2010/main" val="263918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9CDC8B-A7E5-9499-20E2-87BCCA385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58FF4-9DDF-6BD2-982C-AA902801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475E5F-DA8D-CAB8-1E1F-9E479A34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72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Current Semester: Milestone Updates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202CB48-6C5E-B1FF-4DBF-3D0FD565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pic>
        <p:nvPicPr>
          <p:cNvPr id="3" name="Picture 2" descr="A drawing of a metal frame&#10;&#10;Description automatically generated">
            <a:extLst>
              <a:ext uri="{FF2B5EF4-FFF2-40B4-BE49-F238E27FC236}">
                <a16:creationId xmlns:a16="http://schemas.microsoft.com/office/drawing/2014/main" id="{71A62C17-97B2-677F-80AD-958B23B9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60" y="3822638"/>
            <a:ext cx="2512521" cy="25576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 descr="A metal piece with screws&#10;&#10;Description automatically generated">
            <a:extLst>
              <a:ext uri="{FF2B5EF4-FFF2-40B4-BE49-F238E27FC236}">
                <a16:creationId xmlns:a16="http://schemas.microsoft.com/office/drawing/2014/main" id="{75D3C5E8-06BE-BCEB-395C-3B273BB0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7" y="2038605"/>
            <a:ext cx="3823561" cy="342805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 metal piece with screws&#10;&#10;Description automatically generated">
            <a:extLst>
              <a:ext uri="{FF2B5EF4-FFF2-40B4-BE49-F238E27FC236}">
                <a16:creationId xmlns:a16="http://schemas.microsoft.com/office/drawing/2014/main" id="{8EBE519A-D89E-F01D-4C08-1D3AC971C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925" y="830673"/>
            <a:ext cx="2430520" cy="29039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grey metal piece with screws&#10;&#10;Description automatically generated">
            <a:extLst>
              <a:ext uri="{FF2B5EF4-FFF2-40B4-BE49-F238E27FC236}">
                <a16:creationId xmlns:a16="http://schemas.microsoft.com/office/drawing/2014/main" id="{A2EBE7E0-29DD-5A2B-F4F6-9052CE47B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49" y="2329211"/>
            <a:ext cx="2242863" cy="284479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AA41CD7C-3794-02D1-28C8-1D88BA62EFAB}"/>
              </a:ext>
            </a:extLst>
          </p:cNvPr>
          <p:cNvSpPr txBox="1">
            <a:spLocks/>
          </p:cNvSpPr>
          <p:nvPr/>
        </p:nvSpPr>
        <p:spPr>
          <a:xfrm>
            <a:off x="329550" y="834887"/>
            <a:ext cx="4993299" cy="46283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3200">
                <a:solidFill>
                  <a:srgbClr val="782F40"/>
                </a:solidFill>
              </a:rPr>
              <a:t>Old Press Design</a:t>
            </a:r>
          </a:p>
        </p:txBody>
      </p:sp>
    </p:spTree>
    <p:extLst>
      <p:ext uri="{BB962C8B-B14F-4D97-AF65-F5344CB8AC3E}">
        <p14:creationId xmlns:p14="http://schemas.microsoft.com/office/powerpoint/2010/main" val="47841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Colby Gullo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543633" y="5043519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u="sng">
              <a:cs typeface="Calibri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CD2E139-573B-ED05-309A-A61C7AB50656}"/>
              </a:ext>
            </a:extLst>
          </p:cNvPr>
          <p:cNvSpPr txBox="1"/>
          <p:nvPr/>
        </p:nvSpPr>
        <p:spPr>
          <a:xfrm>
            <a:off x="3548094" y="3963944"/>
            <a:ext cx="357742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Engineering Mentor</a:t>
            </a:r>
            <a:endParaRPr lang="en-US" b="1"/>
          </a:p>
          <a:p>
            <a:pPr algn="ctr"/>
            <a:r>
              <a:rPr lang="en-US">
                <a:ea typeface="+mn-lt"/>
                <a:cs typeface="+mn-lt"/>
              </a:rPr>
              <a:t> William </a:t>
            </a:r>
            <a:r>
              <a:rPr lang="en-US" err="1">
                <a:ea typeface="+mn-lt"/>
                <a:cs typeface="+mn-lt"/>
              </a:rPr>
              <a:t>Bilbow</a:t>
            </a:r>
            <a:endParaRPr lang="en-US" err="1">
              <a:cs typeface="Calibri"/>
            </a:endParaRPr>
          </a:p>
          <a:p>
            <a:pPr algn="ctr"/>
            <a:r>
              <a:rPr lang="en-US" i="1"/>
              <a:t> Point of Contact</a:t>
            </a:r>
            <a:r>
              <a:rPr lang="en-US" i="1">
                <a:cs typeface="Calibri"/>
              </a:rPr>
              <a:t> </a:t>
            </a:r>
            <a:r>
              <a:rPr lang="en-US" i="1">
                <a:ea typeface="Calibri"/>
                <a:cs typeface="Calibri"/>
              </a:rPr>
              <a:t>&amp; Sponsor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BDEA6807-20AE-37AF-79A1-C2F0BF81A4C5}"/>
              </a:ext>
            </a:extLst>
          </p:cNvPr>
          <p:cNvSpPr txBox="1">
            <a:spLocks noChangeAspect="1"/>
          </p:cNvSpPr>
          <p:nvPr/>
        </p:nvSpPr>
        <p:spPr>
          <a:xfrm>
            <a:off x="7563944" y="3964446"/>
            <a:ext cx="209290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Academic Advisor</a:t>
            </a:r>
            <a:endParaRPr lang="en-US" b="1"/>
          </a:p>
          <a:p>
            <a:pPr algn="ctr"/>
            <a:r>
              <a:rPr lang="en-US"/>
              <a:t>Shayne McConomy</a:t>
            </a:r>
            <a:endParaRPr lang="en-US">
              <a:cs typeface="Calibri"/>
            </a:endParaRPr>
          </a:p>
          <a:p>
            <a:pPr algn="ctr"/>
            <a:r>
              <a:rPr lang="en-US" i="1"/>
              <a:t>Professor</a:t>
            </a:r>
            <a:endParaRPr lang="en-US">
              <a:cs typeface="Calibri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B9B85BF0-5A9B-6359-8CF4-909DF537AC7C}"/>
              </a:ext>
            </a:extLst>
          </p:cNvPr>
          <p:cNvSpPr txBox="1"/>
          <p:nvPr/>
        </p:nvSpPr>
        <p:spPr>
          <a:xfrm>
            <a:off x="651059" y="3962413"/>
            <a:ext cx="226875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Engineering Mentor</a:t>
            </a:r>
            <a:endParaRPr lang="en-US" b="1"/>
          </a:p>
          <a:p>
            <a:pPr algn="ctr"/>
            <a:r>
              <a:rPr lang="en-US">
                <a:ea typeface="+mn-lt"/>
                <a:cs typeface="+mn-lt"/>
              </a:rPr>
              <a:t>Kevin Lohman </a:t>
            </a:r>
            <a:endParaRPr lang="en-US">
              <a:cs typeface="Calibri"/>
            </a:endParaRPr>
          </a:p>
          <a:p>
            <a:pPr algn="ctr"/>
            <a:r>
              <a:rPr lang="en-US" i="1">
                <a:ea typeface="Calibri"/>
                <a:cs typeface="Calibri"/>
              </a:rPr>
              <a:t>Sponsor </a:t>
            </a:r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7F3B30F6-7432-29D7-D1C3-CFECD8FA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  <p:pic>
        <p:nvPicPr>
          <p:cNvPr id="5" name="Picture 4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4394E218-226B-21AC-A162-C520DCCE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43" y="1432824"/>
            <a:ext cx="1924215" cy="22799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AA7CE4B3-8558-56EF-CA3B-92244904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320" y="1433723"/>
            <a:ext cx="1883064" cy="22790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7209B20-F950-8CBD-2462-019EEC042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316" y="1430628"/>
            <a:ext cx="1861814" cy="22802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13BA65C-191D-1662-ADE8-1436454F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A8555-AF83-8A62-6850-740BDCF7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Clark Cooley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DF9F0-46C3-4F49-B38F-300158CC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C1CA7619-05E2-C5F3-0D08-3B6B052D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Old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AEE7FB-7D14-FF0D-0D98-F3968ECEC1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81207" y="2370420"/>
            <a:ext cx="2091494" cy="239937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 drawing of a metal frame&#10;&#10;Description automatically generated">
            <a:extLst>
              <a:ext uri="{FF2B5EF4-FFF2-40B4-BE49-F238E27FC236}">
                <a16:creationId xmlns:a16="http://schemas.microsoft.com/office/drawing/2014/main" id="{7BC4E67F-F8DF-C333-B2B1-948FAD886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15" y="1783582"/>
            <a:ext cx="3514409" cy="3573668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5DBB08-B8C2-C718-9EC8-68BA5C0E34AE}"/>
                  </a:ext>
                </a:extLst>
              </p:cNvPr>
              <p:cNvSpPr txBox="1"/>
              <p:nvPr/>
            </p:nvSpPr>
            <p:spPr>
              <a:xfrm>
                <a:off x="6917267" y="2736502"/>
                <a:ext cx="3217333" cy="138499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800">
                    <a:cs typeface="Calibri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>
                    <a:cs typeface="Calibri"/>
                  </a:rPr>
                  <a:t>” stroke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>
                    <a:cs typeface="Calibri"/>
                  </a:rPr>
                  <a:t>8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cs typeface="Calibri"/>
                  </a:rPr>
                  <a:t>” clearance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>
                    <a:cs typeface="Calibri"/>
                  </a:rPr>
                  <a:t>2” chuck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5DBB08-B8C2-C718-9EC8-68BA5C0E3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267" y="2736502"/>
                <a:ext cx="3217333" cy="1384995"/>
              </a:xfrm>
              <a:prstGeom prst="rect">
                <a:avLst/>
              </a:prstGeom>
              <a:blipFill>
                <a:blip r:embed="rId4"/>
                <a:stretch>
                  <a:fillRect l="-3409" t="-3524" b="-1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044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EF0BB5-9253-B8D7-1EE8-86E6EF4DD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1FA8E-CDC2-C7CE-0941-7A2DC4D4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EF07F0-8FDD-4011-73FB-584A589B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72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Current Semester: Milestone Updates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4D999CB-2594-4DC1-6784-59F9F9730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41E2B12B-A36C-2289-810F-6DAF4907E38D}"/>
              </a:ext>
            </a:extLst>
          </p:cNvPr>
          <p:cNvSpPr txBox="1">
            <a:spLocks/>
          </p:cNvSpPr>
          <p:nvPr/>
        </p:nvSpPr>
        <p:spPr>
          <a:xfrm>
            <a:off x="329550" y="834887"/>
            <a:ext cx="4372410" cy="46283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3200" dirty="0">
                <a:solidFill>
                  <a:srgbClr val="782F40"/>
                </a:solidFill>
              </a:rPr>
              <a:t>New Press Design</a:t>
            </a:r>
          </a:p>
        </p:txBody>
      </p:sp>
      <p:pic>
        <p:nvPicPr>
          <p:cNvPr id="8" name="Picture 7" descr="A drawing of a ladder&#10;&#10;Description automatically generated">
            <a:extLst>
              <a:ext uri="{FF2B5EF4-FFF2-40B4-BE49-F238E27FC236}">
                <a16:creationId xmlns:a16="http://schemas.microsoft.com/office/drawing/2014/main" id="{89A367E1-ADA3-A979-A741-E54597DE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37" y="3603611"/>
            <a:ext cx="2489670" cy="304930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metal object with screws&#10;&#10;Description automatically generated">
            <a:extLst>
              <a:ext uri="{FF2B5EF4-FFF2-40B4-BE49-F238E27FC236}">
                <a16:creationId xmlns:a16="http://schemas.microsoft.com/office/drawing/2014/main" id="{3A3F5BD6-E801-2AD1-E813-EDBE7919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1" y="2010997"/>
            <a:ext cx="3711193" cy="351272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B287C-6701-73BF-E4F1-D05B88396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463" y="894276"/>
            <a:ext cx="2619781" cy="27093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A metal piece with screws&#10;&#10;Description automatically generated">
            <a:extLst>
              <a:ext uri="{FF2B5EF4-FFF2-40B4-BE49-F238E27FC236}">
                <a16:creationId xmlns:a16="http://schemas.microsoft.com/office/drawing/2014/main" id="{95536EFC-9284-F375-1932-3ED6601E7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248" y="2617980"/>
            <a:ext cx="1799526" cy="270399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5418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E4B51F-4AFF-9E23-7F63-8D58665F8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99CA3-954C-4BF5-B22F-ABCD5DDB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2E505E-FB6C-8E67-7747-773E84D6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72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Current Semester: Milestone Updates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917FA83-1E13-3A49-4E47-81FACF07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09926C3-9F2C-2CF5-37F2-85ACED2BF968}"/>
              </a:ext>
            </a:extLst>
          </p:cNvPr>
          <p:cNvSpPr txBox="1">
            <a:spLocks/>
          </p:cNvSpPr>
          <p:nvPr/>
        </p:nvSpPr>
        <p:spPr>
          <a:xfrm>
            <a:off x="329550" y="834887"/>
            <a:ext cx="4372410" cy="46283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3200">
                <a:solidFill>
                  <a:srgbClr val="782F40"/>
                </a:solidFill>
              </a:rPr>
              <a:t>New Press Design</a:t>
            </a:r>
          </a:p>
        </p:txBody>
      </p:sp>
      <p:pic>
        <p:nvPicPr>
          <p:cNvPr id="8" name="Picture 7" descr="A drawing of a ladder&#10;&#10;Description automatically generated">
            <a:extLst>
              <a:ext uri="{FF2B5EF4-FFF2-40B4-BE49-F238E27FC236}">
                <a16:creationId xmlns:a16="http://schemas.microsoft.com/office/drawing/2014/main" id="{EAB8FD86-B623-43CF-5BC9-621E12FC4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37" y="3603611"/>
            <a:ext cx="2489670" cy="304930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metal object with screws&#10;&#10;Description automatically generated">
            <a:extLst>
              <a:ext uri="{FF2B5EF4-FFF2-40B4-BE49-F238E27FC236}">
                <a16:creationId xmlns:a16="http://schemas.microsoft.com/office/drawing/2014/main" id="{17E17A0A-0940-E5FB-83C0-BEC5271F0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1" y="2010997"/>
            <a:ext cx="3711193" cy="351272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832619-2BAD-815E-5A90-056B0D510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463" y="894276"/>
            <a:ext cx="2619781" cy="27093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A metal piece with screws&#10;&#10;Description automatically generated">
            <a:extLst>
              <a:ext uri="{FF2B5EF4-FFF2-40B4-BE49-F238E27FC236}">
                <a16:creationId xmlns:a16="http://schemas.microsoft.com/office/drawing/2014/main" id="{2BB098CE-C28C-BD54-483E-AD906DC47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248" y="2617980"/>
            <a:ext cx="1799526" cy="270399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B3DE1A-BB3D-D339-67EA-69311EAF4F3F}"/>
              </a:ext>
            </a:extLst>
          </p:cNvPr>
          <p:cNvSpPr/>
          <p:nvPr/>
        </p:nvSpPr>
        <p:spPr>
          <a:xfrm>
            <a:off x="4490278" y="2491409"/>
            <a:ext cx="1963529" cy="12180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9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E104D2-E300-CF65-AC09-245E3D38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DB63C-AB34-3F0F-272F-A14B2A0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Clark Cooley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2D0CA-B887-ADC4-4419-EB1074B4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185393B-A8DE-AD9D-ADC9-F544A7FE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 New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A8C98-C747-EB21-DD4C-AC7BD842F1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75914" y="3789897"/>
            <a:ext cx="1834885" cy="214700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20811-6506-5316-F72A-2516E97F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5541" y="1333253"/>
            <a:ext cx="1863937" cy="213832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 drawing of a ladder&#10;&#10;Description automatically generated">
            <a:extLst>
              <a:ext uri="{FF2B5EF4-FFF2-40B4-BE49-F238E27FC236}">
                <a16:creationId xmlns:a16="http://schemas.microsoft.com/office/drawing/2014/main" id="{4EE2BD54-D3F9-063C-94E2-FED2739E5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70" y="1515167"/>
            <a:ext cx="3195225" cy="3910086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634164-A01D-0EF4-4034-DBE571885DFD}"/>
                  </a:ext>
                </a:extLst>
              </p:cNvPr>
              <p:cNvSpPr txBox="1"/>
              <p:nvPr/>
            </p:nvSpPr>
            <p:spPr>
              <a:xfrm>
                <a:off x="6963329" y="2699686"/>
                <a:ext cx="3570110" cy="224676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800">
                    <a:cs typeface="Calibri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>
                    <a:cs typeface="Calibri"/>
                  </a:rPr>
                  <a:t>” stroke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>
                    <a:cs typeface="Calibri"/>
                  </a:rPr>
                  <a:t>12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cs typeface="Calibri"/>
                  </a:rPr>
                  <a:t>” clearance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>
                    <a:cs typeface="Calibri"/>
                  </a:rPr>
                  <a:t>2 - 2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cs typeface="Calibri"/>
                  </a:rPr>
                  <a:t>” chuck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>
                    <a:cs typeface="Calibri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cs typeface="Calibri"/>
                  </a:rPr>
                  <a:t>” between new bearing and shaft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634164-A01D-0EF4-4034-DBE571885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329" y="2699686"/>
                <a:ext cx="3570110" cy="2246769"/>
              </a:xfrm>
              <a:prstGeom prst="rect">
                <a:avLst/>
              </a:prstGeom>
              <a:blipFill>
                <a:blip r:embed="rId5"/>
                <a:stretch>
                  <a:fillRect l="-3072" t="-2174" r="-171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175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A7AC5-208C-41B4-A2B2-99220ECDE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E36C5-9359-B007-3B18-3B34BED6A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0366" y="2463836"/>
            <a:ext cx="5714234" cy="1930328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cs typeface="Arial"/>
              </a:rPr>
              <a:t>The objective of this project is to redesign the existing bearing press to press bearings of various sizes onto studs while ensuring ease of manipulation and user safety.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6C1C0-3573-2F2B-31E5-40F33310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Colby Gullo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E10CD-BD1F-DEF1-5780-9ACB9E62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17851-3F5D-1A1E-19E1-D8BB1DB41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6" r="-669" b="9848"/>
          <a:stretch/>
        </p:blipFill>
        <p:spPr>
          <a:xfrm>
            <a:off x="535133" y="901632"/>
            <a:ext cx="3511829" cy="5039174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6ABFED20-A7F1-71AF-39EC-AC18130FD7C3}"/>
              </a:ext>
            </a:extLst>
          </p:cNvPr>
          <p:cNvSpPr txBox="1">
            <a:spLocks/>
          </p:cNvSpPr>
          <p:nvPr/>
        </p:nvSpPr>
        <p:spPr>
          <a:xfrm>
            <a:off x="533400" y="72887"/>
            <a:ext cx="9601200" cy="6886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2198835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42865-450D-14AC-BE80-30E773A0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Colby Gullo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EFD30-3255-A499-664C-6C95A965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2E4C8357-C498-A11C-8C51-B0C06A24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Our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E42A0-A23F-9268-9EE3-EE33BC980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6200000">
            <a:off x="7054507" y="3677008"/>
            <a:ext cx="2425811" cy="283845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C10DAF-87F0-CB51-9D4F-F7C7A9AC0B5E}"/>
              </a:ext>
            </a:extLst>
          </p:cNvPr>
          <p:cNvSpPr/>
          <p:nvPr/>
        </p:nvSpPr>
        <p:spPr>
          <a:xfrm>
            <a:off x="4954062" y="4840023"/>
            <a:ext cx="1805267" cy="51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Updated Shaft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B4A9E-4B7A-4B4C-2568-0DC1C4751CA8}"/>
              </a:ext>
            </a:extLst>
          </p:cNvPr>
          <p:cNvSpPr/>
          <p:nvPr/>
        </p:nvSpPr>
        <p:spPr>
          <a:xfrm>
            <a:off x="4959664" y="1517479"/>
            <a:ext cx="1805267" cy="51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Previous Shaft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1177E0-86FD-0721-80C2-372B5244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>
            <a:off x="7041312" y="366643"/>
            <a:ext cx="2460506" cy="28227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544FD-899F-8299-DF77-C5F480AF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26" r="-669" b="9848"/>
          <a:stretch/>
        </p:blipFill>
        <p:spPr>
          <a:xfrm>
            <a:off x="535133" y="901632"/>
            <a:ext cx="3511829" cy="503917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3714E5-B45D-BE19-40FB-BF79E282DF73}"/>
              </a:ext>
            </a:extLst>
          </p:cNvPr>
          <p:cNvCxnSpPr>
            <a:cxnSpLocks/>
          </p:cNvCxnSpPr>
          <p:nvPr/>
        </p:nvCxnSpPr>
        <p:spPr>
          <a:xfrm>
            <a:off x="7129466" y="4214191"/>
            <a:ext cx="2200064" cy="1669774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B389FC-3DDD-9337-6D1B-5350714348E7}"/>
              </a:ext>
            </a:extLst>
          </p:cNvPr>
          <p:cNvCxnSpPr>
            <a:cxnSpLocks/>
          </p:cNvCxnSpPr>
          <p:nvPr/>
        </p:nvCxnSpPr>
        <p:spPr>
          <a:xfrm>
            <a:off x="7182678" y="4121426"/>
            <a:ext cx="399222" cy="311426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3071EF-A839-77A8-2DFC-CB7467D1C24C}"/>
              </a:ext>
            </a:extLst>
          </p:cNvPr>
          <p:cNvCxnSpPr>
            <a:cxnSpLocks/>
          </p:cNvCxnSpPr>
          <p:nvPr/>
        </p:nvCxnSpPr>
        <p:spPr>
          <a:xfrm>
            <a:off x="7253701" y="871760"/>
            <a:ext cx="240403" cy="220598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D5CD6D-374E-59B6-544D-194FDCD6A027}"/>
              </a:ext>
            </a:extLst>
          </p:cNvPr>
          <p:cNvCxnSpPr>
            <a:cxnSpLocks/>
          </p:cNvCxnSpPr>
          <p:nvPr/>
        </p:nvCxnSpPr>
        <p:spPr>
          <a:xfrm flipV="1">
            <a:off x="8110537" y="4909930"/>
            <a:ext cx="304593" cy="400259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E6A80B-8720-FE9F-3479-6B9015A5B0A3}"/>
              </a:ext>
            </a:extLst>
          </p:cNvPr>
          <p:cNvCxnSpPr>
            <a:cxnSpLocks/>
          </p:cNvCxnSpPr>
          <p:nvPr/>
        </p:nvCxnSpPr>
        <p:spPr>
          <a:xfrm flipV="1">
            <a:off x="7964557" y="1470991"/>
            <a:ext cx="450573" cy="563079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74D29CD-67B4-BF25-DB30-444EEA6E38F2}"/>
              </a:ext>
            </a:extLst>
          </p:cNvPr>
          <p:cNvCxnSpPr>
            <a:cxnSpLocks/>
          </p:cNvCxnSpPr>
          <p:nvPr/>
        </p:nvCxnSpPr>
        <p:spPr>
          <a:xfrm>
            <a:off x="7182678" y="974035"/>
            <a:ext cx="2020957" cy="1543878"/>
          </a:xfrm>
          <a:prstGeom prst="straightConnector1">
            <a:avLst/>
          </a:prstGeom>
          <a:ln w="381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741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79BAF0CA-57DE-65F0-9C58-2BA2C03D5B3E}"/>
              </a:ext>
            </a:extLst>
          </p:cNvPr>
          <p:cNvSpPr txBox="1">
            <a:spLocks/>
          </p:cNvSpPr>
          <p:nvPr/>
        </p:nvSpPr>
        <p:spPr>
          <a:xfrm>
            <a:off x="533400" y="72887"/>
            <a:ext cx="9601200" cy="6886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Challenges &amp; Decisions</a:t>
            </a: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A5F3D7AA-ED9B-A651-9648-FA4CC21BDB7D}"/>
              </a:ext>
            </a:extLst>
          </p:cNvPr>
          <p:cNvSpPr/>
          <p:nvPr/>
        </p:nvSpPr>
        <p:spPr>
          <a:xfrm>
            <a:off x="708889" y="2433492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Last Semester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400276CA-502B-954C-DD9B-9D24A428B694}"/>
              </a:ext>
            </a:extLst>
          </p:cNvPr>
          <p:cNvSpPr/>
          <p:nvPr/>
        </p:nvSpPr>
        <p:spPr>
          <a:xfrm>
            <a:off x="708890" y="3791526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Challenge</a:t>
            </a: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7CAC405E-5EBD-9ABA-91A7-9B6B8E8A765A}"/>
              </a:ext>
            </a:extLst>
          </p:cNvPr>
          <p:cNvSpPr/>
          <p:nvPr/>
        </p:nvSpPr>
        <p:spPr>
          <a:xfrm>
            <a:off x="708889" y="507740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This Semester</a:t>
            </a: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F8A1334B-4C2D-F024-7BF4-D4645FFD0E48}"/>
              </a:ext>
            </a:extLst>
          </p:cNvPr>
          <p:cNvSpPr/>
          <p:nvPr/>
        </p:nvSpPr>
        <p:spPr>
          <a:xfrm>
            <a:off x="3195494" y="2260311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New Press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B0796444-9F71-4646-6B07-DEA1E5D8F88D}"/>
              </a:ext>
            </a:extLst>
          </p:cNvPr>
          <p:cNvSpPr/>
          <p:nvPr/>
        </p:nvSpPr>
        <p:spPr>
          <a:xfrm>
            <a:off x="3195494" y="3622674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Budget Constraint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F38FFFA4-1558-EAD6-D6F4-60A7599F6389}"/>
              </a:ext>
            </a:extLst>
          </p:cNvPr>
          <p:cNvSpPr/>
          <p:nvPr/>
        </p:nvSpPr>
        <p:spPr>
          <a:xfrm>
            <a:off x="3195494" y="4915765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Remodeling Current Press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9A7CD62A-3D29-6BF5-6691-C72ED2EB3D2A}"/>
              </a:ext>
            </a:extLst>
          </p:cNvPr>
          <p:cNvSpPr/>
          <p:nvPr/>
        </p:nvSpPr>
        <p:spPr>
          <a:xfrm>
            <a:off x="3364345" y="149398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Design</a:t>
            </a: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50FDEBB2-CAE8-F2B6-23A1-C43207560CAF}"/>
              </a:ext>
            </a:extLst>
          </p:cNvPr>
          <p:cNvSpPr/>
          <p:nvPr/>
        </p:nvSpPr>
        <p:spPr>
          <a:xfrm>
            <a:off x="5712403" y="2248765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Sponsor Does Not Like The Current Plexiglass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AA22AE28-E58B-51F8-B926-98913C653961}"/>
              </a:ext>
            </a:extLst>
          </p:cNvPr>
          <p:cNvSpPr/>
          <p:nvPr/>
        </p:nvSpPr>
        <p:spPr>
          <a:xfrm>
            <a:off x="5712403" y="3611128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Time</a:t>
            </a: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7686EAF2-2132-AD06-C3D7-0360F03AD3EE}"/>
              </a:ext>
            </a:extLst>
          </p:cNvPr>
          <p:cNvSpPr/>
          <p:nvPr/>
        </p:nvSpPr>
        <p:spPr>
          <a:xfrm>
            <a:off x="5712403" y="4904219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Metal Fabricator Constructs Cage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812166D9-1FD2-A11C-F2FB-2A6D47722B5B}"/>
              </a:ext>
            </a:extLst>
          </p:cNvPr>
          <p:cNvSpPr/>
          <p:nvPr/>
        </p:nvSpPr>
        <p:spPr>
          <a:xfrm>
            <a:off x="5931766" y="1485751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Safety</a:t>
            </a: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812DB2D0-C675-D5B0-AFFF-8BD4483F6E7C}"/>
              </a:ext>
            </a:extLst>
          </p:cNvPr>
          <p:cNvSpPr/>
          <p:nvPr/>
        </p:nvSpPr>
        <p:spPr>
          <a:xfrm>
            <a:off x="8229312" y="2248765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Will Be Shipped With Press</a:t>
            </a: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96811E2F-8686-D6E1-DA97-347FFCBF3C84}"/>
              </a:ext>
            </a:extLst>
          </p:cNvPr>
          <p:cNvSpPr/>
          <p:nvPr/>
        </p:nvSpPr>
        <p:spPr>
          <a:xfrm>
            <a:off x="8229312" y="3611128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No Longer Ordering A Press</a:t>
            </a: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15A2505E-E42E-48AF-8FE8-3DEC290C59C2}"/>
              </a:ext>
            </a:extLst>
          </p:cNvPr>
          <p:cNvSpPr/>
          <p:nvPr/>
        </p:nvSpPr>
        <p:spPr>
          <a:xfrm>
            <a:off x="8229312" y="4904219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Ordering Each Part Individually</a:t>
            </a: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37EBF095-62B4-4654-73A8-3E26021F2567}"/>
              </a:ext>
            </a:extLst>
          </p:cNvPr>
          <p:cNvSpPr/>
          <p:nvPr/>
        </p:nvSpPr>
        <p:spPr>
          <a:xfrm>
            <a:off x="8448675" y="148575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Additional Parts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8BCF9F-9FFB-8CBD-4D52-176622E8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Colby Gullo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79BAF0CA-57DE-65F0-9C58-2BA2C03D5B3E}"/>
              </a:ext>
            </a:extLst>
          </p:cNvPr>
          <p:cNvSpPr txBox="1">
            <a:spLocks/>
          </p:cNvSpPr>
          <p:nvPr/>
        </p:nvSpPr>
        <p:spPr>
          <a:xfrm>
            <a:off x="533400" y="72887"/>
            <a:ext cx="9601200" cy="6886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Challenges &amp; Decisions</a:t>
            </a: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A5F3D7AA-ED9B-A651-9648-FA4CC21BDB7D}"/>
              </a:ext>
            </a:extLst>
          </p:cNvPr>
          <p:cNvSpPr/>
          <p:nvPr/>
        </p:nvSpPr>
        <p:spPr>
          <a:xfrm>
            <a:off x="708889" y="2433492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Last Semester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400276CA-502B-954C-DD9B-9D24A428B694}"/>
              </a:ext>
            </a:extLst>
          </p:cNvPr>
          <p:cNvSpPr/>
          <p:nvPr/>
        </p:nvSpPr>
        <p:spPr>
          <a:xfrm>
            <a:off x="708890" y="3791526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Challenge</a:t>
            </a: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7CAC405E-5EBD-9ABA-91A7-9B6B8E8A765A}"/>
              </a:ext>
            </a:extLst>
          </p:cNvPr>
          <p:cNvSpPr/>
          <p:nvPr/>
        </p:nvSpPr>
        <p:spPr>
          <a:xfrm>
            <a:off x="708889" y="507740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This Semester</a:t>
            </a: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F8A1334B-4C2D-F024-7BF4-D4645FFD0E48}"/>
              </a:ext>
            </a:extLst>
          </p:cNvPr>
          <p:cNvSpPr/>
          <p:nvPr/>
        </p:nvSpPr>
        <p:spPr>
          <a:xfrm>
            <a:off x="3195494" y="2260311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New Press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B0796444-9F71-4646-6B07-DEA1E5D8F88D}"/>
              </a:ext>
            </a:extLst>
          </p:cNvPr>
          <p:cNvSpPr/>
          <p:nvPr/>
        </p:nvSpPr>
        <p:spPr>
          <a:xfrm>
            <a:off x="3195494" y="3622674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Budget Constraint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F38FFFA4-1558-EAD6-D6F4-60A7599F6389}"/>
              </a:ext>
            </a:extLst>
          </p:cNvPr>
          <p:cNvSpPr/>
          <p:nvPr/>
        </p:nvSpPr>
        <p:spPr>
          <a:xfrm>
            <a:off x="3195494" y="4915765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Remodeling Current Press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9A7CD62A-3D29-6BF5-6691-C72ED2EB3D2A}"/>
              </a:ext>
            </a:extLst>
          </p:cNvPr>
          <p:cNvSpPr/>
          <p:nvPr/>
        </p:nvSpPr>
        <p:spPr>
          <a:xfrm>
            <a:off x="3364345" y="149398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Design</a:t>
            </a:r>
          </a:p>
        </p:txBody>
      </p:sp>
      <p:pic>
        <p:nvPicPr>
          <p:cNvPr id="3" name="Picture 2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9DFD3F11-D5AE-799B-647D-C859A2088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747" y="1644887"/>
            <a:ext cx="770163" cy="1562204"/>
          </a:xfrm>
          <a:prstGeom prst="rect">
            <a:avLst/>
          </a:prstGeom>
        </p:spPr>
      </p:pic>
      <p:pic>
        <p:nvPicPr>
          <p:cNvPr id="5" name="Picture 4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1A87D6E9-8135-D346-716A-B65E5AC2E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901" y="2999611"/>
            <a:ext cx="776104" cy="1579351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30C4BCCA-4374-60CA-E5B5-74128754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0381" y="3142267"/>
            <a:ext cx="1441245" cy="1440906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894F4F5-16A0-CF39-9A70-5E6EFF04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Colby Gullo</a:t>
            </a:r>
            <a:endParaRPr lang="en-US"/>
          </a:p>
        </p:txBody>
      </p:sp>
      <p:pic>
        <p:nvPicPr>
          <p:cNvPr id="4" name="Picture 3" descr="A grey rectangular object with a cylindrical tube&#10;&#10;Description automatically generated">
            <a:extLst>
              <a:ext uri="{FF2B5EF4-FFF2-40B4-BE49-F238E27FC236}">
                <a16:creationId xmlns:a16="http://schemas.microsoft.com/office/drawing/2014/main" id="{13A77FE0-7CDC-303F-8F97-1C637B89C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171"/>
          <a:stretch/>
        </p:blipFill>
        <p:spPr>
          <a:xfrm>
            <a:off x="8739188" y="4578962"/>
            <a:ext cx="1272110" cy="1731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F8F40F-5C7F-E667-8998-6DCF35C151CA}"/>
              </a:ext>
            </a:extLst>
          </p:cNvPr>
          <p:cNvSpPr/>
          <p:nvPr/>
        </p:nvSpPr>
        <p:spPr>
          <a:xfrm>
            <a:off x="8867776" y="4543318"/>
            <a:ext cx="1162050" cy="9430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0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79BAF0CA-57DE-65F0-9C58-2BA2C03D5B3E}"/>
              </a:ext>
            </a:extLst>
          </p:cNvPr>
          <p:cNvSpPr txBox="1">
            <a:spLocks/>
          </p:cNvSpPr>
          <p:nvPr/>
        </p:nvSpPr>
        <p:spPr>
          <a:xfrm>
            <a:off x="533400" y="72887"/>
            <a:ext cx="9601200" cy="6886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Challenges &amp; Decisions</a:t>
            </a: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A5F3D7AA-ED9B-A651-9648-FA4CC21BDB7D}"/>
              </a:ext>
            </a:extLst>
          </p:cNvPr>
          <p:cNvSpPr/>
          <p:nvPr/>
        </p:nvSpPr>
        <p:spPr>
          <a:xfrm>
            <a:off x="708889" y="2433492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Last Semester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400276CA-502B-954C-DD9B-9D24A428B694}"/>
              </a:ext>
            </a:extLst>
          </p:cNvPr>
          <p:cNvSpPr/>
          <p:nvPr/>
        </p:nvSpPr>
        <p:spPr>
          <a:xfrm>
            <a:off x="708890" y="3791526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Challenge</a:t>
            </a: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7CAC405E-5EBD-9ABA-91A7-9B6B8E8A765A}"/>
              </a:ext>
            </a:extLst>
          </p:cNvPr>
          <p:cNvSpPr/>
          <p:nvPr/>
        </p:nvSpPr>
        <p:spPr>
          <a:xfrm>
            <a:off x="708889" y="507740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This Semester</a:t>
            </a:r>
          </a:p>
        </p:txBody>
      </p:sp>
      <p:pic>
        <p:nvPicPr>
          <p:cNvPr id="3" name="Picture 2" descr="A black cage with a black pole&#10;&#10;Description automatically generated">
            <a:extLst>
              <a:ext uri="{FF2B5EF4-FFF2-40B4-BE49-F238E27FC236}">
                <a16:creationId xmlns:a16="http://schemas.microsoft.com/office/drawing/2014/main" id="{D7D7E6F0-6FB5-2C2B-C03A-0906F82D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075" y="4818806"/>
            <a:ext cx="2215457" cy="1848826"/>
          </a:xfrm>
          <a:prstGeom prst="rect">
            <a:avLst/>
          </a:prstGeom>
        </p:spPr>
      </p:pic>
      <p:pic>
        <p:nvPicPr>
          <p:cNvPr id="4" name="Graphic 3" descr="Hourglass 90% with solid fill">
            <a:extLst>
              <a:ext uri="{FF2B5EF4-FFF2-40B4-BE49-F238E27FC236}">
                <a16:creationId xmlns:a16="http://schemas.microsoft.com/office/drawing/2014/main" id="{DC888A4A-9998-CAC5-A8EB-4C5DCA1E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0441" y="3530249"/>
            <a:ext cx="1190932" cy="11909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E352E3-B534-6BA0-8099-6F68514EB864}"/>
              </a:ext>
            </a:extLst>
          </p:cNvPr>
          <p:cNvSpPr/>
          <p:nvPr/>
        </p:nvSpPr>
        <p:spPr>
          <a:xfrm>
            <a:off x="3195494" y="2260311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Sponsor Does Not Like The Current Plexiglass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F71E74-44CC-D02D-A62E-F988D0728F1C}"/>
              </a:ext>
            </a:extLst>
          </p:cNvPr>
          <p:cNvSpPr/>
          <p:nvPr/>
        </p:nvSpPr>
        <p:spPr>
          <a:xfrm>
            <a:off x="3195494" y="3622674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Time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E6EBC2-C62F-30FD-1D61-B087953328B4}"/>
              </a:ext>
            </a:extLst>
          </p:cNvPr>
          <p:cNvSpPr/>
          <p:nvPr/>
        </p:nvSpPr>
        <p:spPr>
          <a:xfrm>
            <a:off x="3195494" y="4915765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Metal Fabricator Constructs Cage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744EA4-2677-FC82-B77A-19216C0305B1}"/>
              </a:ext>
            </a:extLst>
          </p:cNvPr>
          <p:cNvSpPr/>
          <p:nvPr/>
        </p:nvSpPr>
        <p:spPr>
          <a:xfrm>
            <a:off x="3364345" y="149398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Safety</a:t>
            </a:r>
          </a:p>
        </p:txBody>
      </p:sp>
      <p:pic>
        <p:nvPicPr>
          <p:cNvPr id="11" name="Picture 10" descr="A black box with glass doors&#10;&#10;Description automatically generated">
            <a:extLst>
              <a:ext uri="{FF2B5EF4-FFF2-40B4-BE49-F238E27FC236}">
                <a16:creationId xmlns:a16="http://schemas.microsoft.com/office/drawing/2014/main" id="{B7FCDD11-E86A-CA47-F65B-AA703525B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719" r="94141">
                        <a14:foregroundMark x1="23672" y1="50333" x2="23672" y2="50333"/>
                        <a14:foregroundMark x1="23672" y1="50333" x2="31953" y2="43267"/>
                        <a14:foregroundMark x1="20703" y1="59800" x2="34922" y2="51333"/>
                        <a14:foregroundMark x1="51797" y1="36133" x2="47734" y2="59000"/>
                        <a14:foregroundMark x1="70313" y1="42867" x2="84063" y2="54400"/>
                        <a14:foregroundMark x1="94141" y1="30333" x2="94141" y2="30333"/>
                        <a14:foregroundMark x1="6719" y1="26867" x2="6719" y2="26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2283" y="1671638"/>
            <a:ext cx="1808971" cy="2119888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908120D-288F-52AF-2DA7-E523CA35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Colby Gullo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38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79BAF0CA-57DE-65F0-9C58-2BA2C03D5B3E}"/>
              </a:ext>
            </a:extLst>
          </p:cNvPr>
          <p:cNvSpPr txBox="1">
            <a:spLocks/>
          </p:cNvSpPr>
          <p:nvPr/>
        </p:nvSpPr>
        <p:spPr>
          <a:xfrm>
            <a:off x="533400" y="72887"/>
            <a:ext cx="9601200" cy="6886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/>
              <a:t>Challenges &amp; Decisions</a:t>
            </a:r>
          </a:p>
        </p:txBody>
      </p:sp>
      <p:sp>
        <p:nvSpPr>
          <p:cNvPr id="354" name="Rectangle 353">
            <a:extLst>
              <a:ext uri="{FF2B5EF4-FFF2-40B4-BE49-F238E27FC236}">
                <a16:creationId xmlns:a16="http://schemas.microsoft.com/office/drawing/2014/main" id="{A5F3D7AA-ED9B-A651-9648-FA4CC21BDB7D}"/>
              </a:ext>
            </a:extLst>
          </p:cNvPr>
          <p:cNvSpPr/>
          <p:nvPr/>
        </p:nvSpPr>
        <p:spPr>
          <a:xfrm>
            <a:off x="708889" y="2433492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Last Semester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400276CA-502B-954C-DD9B-9D24A428B694}"/>
              </a:ext>
            </a:extLst>
          </p:cNvPr>
          <p:cNvSpPr/>
          <p:nvPr/>
        </p:nvSpPr>
        <p:spPr>
          <a:xfrm>
            <a:off x="708890" y="3791526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Challenge</a:t>
            </a: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7CAC405E-5EBD-9ABA-91A7-9B6B8E8A765A}"/>
              </a:ext>
            </a:extLst>
          </p:cNvPr>
          <p:cNvSpPr/>
          <p:nvPr/>
        </p:nvSpPr>
        <p:spPr>
          <a:xfrm>
            <a:off x="708889" y="507740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 This Semester</a:t>
            </a:r>
          </a:p>
        </p:txBody>
      </p:sp>
      <p:pic>
        <p:nvPicPr>
          <p:cNvPr id="5" name="Picture 4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DDF6D630-AC4B-5B75-F5DC-80B63AB6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729" y="3305130"/>
            <a:ext cx="776104" cy="1579351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22CC1C49-4693-A5DF-0C8E-ED10F272C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2209" y="3447786"/>
            <a:ext cx="1441245" cy="1440906"/>
          </a:xfrm>
          <a:prstGeom prst="rect">
            <a:avLst/>
          </a:prstGeom>
        </p:spPr>
      </p:pic>
      <p:pic>
        <p:nvPicPr>
          <p:cNvPr id="8" name="Graphic 7" descr="Box trolley with solid fill">
            <a:extLst>
              <a:ext uri="{FF2B5EF4-FFF2-40B4-BE49-F238E27FC236}">
                <a16:creationId xmlns:a16="http://schemas.microsoft.com/office/drawing/2014/main" id="{CA9CDA6A-A761-75B1-C1A7-77A986650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1800" y="2051488"/>
            <a:ext cx="1179945" cy="1168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E27119-CA4A-9AD4-B8DF-466DE8BF0E19}"/>
              </a:ext>
            </a:extLst>
          </p:cNvPr>
          <p:cNvSpPr/>
          <p:nvPr/>
        </p:nvSpPr>
        <p:spPr>
          <a:xfrm>
            <a:off x="3195494" y="2260311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Will Be Shipped With Press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EBC947-6C02-49E3-C2CB-E73CA5AAE894}"/>
              </a:ext>
            </a:extLst>
          </p:cNvPr>
          <p:cNvSpPr/>
          <p:nvPr/>
        </p:nvSpPr>
        <p:spPr>
          <a:xfrm>
            <a:off x="3195494" y="3622674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No Longer Ordering A Press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3A55E-912A-7FE6-C485-C8D8F7B5C48C}"/>
              </a:ext>
            </a:extLst>
          </p:cNvPr>
          <p:cNvSpPr/>
          <p:nvPr/>
        </p:nvSpPr>
        <p:spPr>
          <a:xfrm>
            <a:off x="3195494" y="4915765"/>
            <a:ext cx="1907309" cy="9028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Ordering Each Part Individually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54A61-2E82-20F6-5BB8-F7B387958817}"/>
              </a:ext>
            </a:extLst>
          </p:cNvPr>
          <p:cNvSpPr/>
          <p:nvPr/>
        </p:nvSpPr>
        <p:spPr>
          <a:xfrm>
            <a:off x="3364345" y="1493980"/>
            <a:ext cx="1468581" cy="5564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Additional Parts</a:t>
            </a:r>
          </a:p>
        </p:txBody>
      </p:sp>
      <p:pic>
        <p:nvPicPr>
          <p:cNvPr id="3" name="Graphic 2" descr="Packing Box Open with solid fill">
            <a:extLst>
              <a:ext uri="{FF2B5EF4-FFF2-40B4-BE49-F238E27FC236}">
                <a16:creationId xmlns:a16="http://schemas.microsoft.com/office/drawing/2014/main" id="{8911074A-D924-B5F7-DE10-0C93006A4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7528" y="5073072"/>
            <a:ext cx="914400" cy="914400"/>
          </a:xfrm>
          <a:prstGeom prst="rect">
            <a:avLst/>
          </a:prstGeom>
        </p:spPr>
      </p:pic>
      <p:pic>
        <p:nvPicPr>
          <p:cNvPr id="11" name="Graphic 10" descr="Box with solid fill">
            <a:extLst>
              <a:ext uri="{FF2B5EF4-FFF2-40B4-BE49-F238E27FC236}">
                <a16:creationId xmlns:a16="http://schemas.microsoft.com/office/drawing/2014/main" id="{6CEA6974-92CD-7389-1F9B-8AD59075E0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5493" y="5585401"/>
            <a:ext cx="648855" cy="648855"/>
          </a:xfrm>
          <a:prstGeom prst="rect">
            <a:avLst/>
          </a:prstGeom>
        </p:spPr>
      </p:pic>
      <p:pic>
        <p:nvPicPr>
          <p:cNvPr id="12" name="Graphic 11" descr="Box with solid fill">
            <a:extLst>
              <a:ext uri="{FF2B5EF4-FFF2-40B4-BE49-F238E27FC236}">
                <a16:creationId xmlns:a16="http://schemas.microsoft.com/office/drawing/2014/main" id="{E03105EC-C565-7EE2-DCCD-CA375E3B82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13856" y="5677764"/>
            <a:ext cx="648855" cy="648855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20F9A60-2B44-465B-BDAF-21A8E649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Colby Gullo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21572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431fda-f891-46d7-aeba-fc756859e0e0" xsi:nil="true"/>
    <lcf76f155ced4ddcb4097134ff3c332f xmlns="74a3e4f0-cfc8-4941-99be-ff3582b49bf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E7466416673479FB92B4C081F04E1" ma:contentTypeVersion="12" ma:contentTypeDescription="Create a new document." ma:contentTypeScope="" ma:versionID="620d70c3ee1e596643586e156f8d9cf5">
  <xsd:schema xmlns:xsd="http://www.w3.org/2001/XMLSchema" xmlns:xs="http://www.w3.org/2001/XMLSchema" xmlns:p="http://schemas.microsoft.com/office/2006/metadata/properties" xmlns:ns2="74a3e4f0-cfc8-4941-99be-ff3582b49bf2" xmlns:ns3="a4431fda-f891-46d7-aeba-fc756859e0e0" targetNamespace="http://schemas.microsoft.com/office/2006/metadata/properties" ma:root="true" ma:fieldsID="815f3d288a21fc08f9ef85ef783d62ab" ns2:_="" ns3:_="">
    <xsd:import namespace="74a3e4f0-cfc8-4941-99be-ff3582b49bf2"/>
    <xsd:import namespace="a4431fda-f891-46d7-aeba-fc756859e0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3e4f0-cfc8-4941-99be-ff3582b49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31fda-f891-46d7-aeba-fc756859e0e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3b06406-f06a-4c5b-b71f-48fe94f63b7f}" ma:internalName="TaxCatchAll" ma:showField="CatchAllData" ma:web="a4431fda-f891-46d7-aeba-fc756859e0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3460A-709C-43A5-A2C9-61E00D094A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C5D12E-7392-43E4-8AAD-B5817AB36C60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74a3e4f0-cfc8-4941-99be-ff3582b49bf2"/>
    <ds:schemaRef ds:uri="http://schemas.openxmlformats.org/package/2006/metadata/core-properties"/>
    <ds:schemaRef ds:uri="http://purl.org/dc/terms/"/>
    <ds:schemaRef ds:uri="a4431fda-f891-46d7-aeba-fc756859e0e0"/>
  </ds:schemaRefs>
</ds:datastoreItem>
</file>

<file path=customXml/itemProps3.xml><?xml version="1.0" encoding="utf-8"?>
<ds:datastoreItem xmlns:ds="http://schemas.openxmlformats.org/officeDocument/2006/customXml" ds:itemID="{00DAE974-0FDC-40F0-8EF9-541EBAF496DA}">
  <ds:schemaRefs>
    <ds:schemaRef ds:uri="74a3e4f0-cfc8-4941-99be-ff3582b49bf2"/>
    <ds:schemaRef ds:uri="a4431fda-f891-46d7-aeba-fc756859e0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1348</Words>
  <Application>Microsoft Office PowerPoint</Application>
  <PresentationFormat>Widescreen</PresentationFormat>
  <Paragraphs>509</Paragraphs>
  <Slides>45</Slides>
  <Notes>4</Notes>
  <HiddenSlides>18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Arial Black</vt:lpstr>
      <vt:lpstr>Calibri</vt:lpstr>
      <vt:lpstr>Cambria Math</vt:lpstr>
      <vt:lpstr>Times New Roman</vt:lpstr>
      <vt:lpstr>Orange with Logo</vt:lpstr>
      <vt:lpstr>Garnet with Logo</vt:lpstr>
      <vt:lpstr>Danfoss-Mini TT Shaft Bearing Press</vt:lpstr>
      <vt:lpstr>Team Introductions</vt:lpstr>
      <vt:lpstr>Sponsor and Advisor</vt:lpstr>
      <vt:lpstr>PowerPoint Presentation</vt:lpstr>
      <vt:lpstr>Our Project</vt:lpstr>
      <vt:lpstr>PowerPoint Presentation</vt:lpstr>
      <vt:lpstr>PowerPoint Presentation</vt:lpstr>
      <vt:lpstr>PowerPoint Presentation</vt:lpstr>
      <vt:lpstr>PowerPoint Presentation</vt:lpstr>
      <vt:lpstr>New Features</vt:lpstr>
      <vt:lpstr>New Feature: Wire Mesh Cage</vt:lpstr>
      <vt:lpstr>PowerPoint Presentation</vt:lpstr>
      <vt:lpstr>PowerPoint Presentation</vt:lpstr>
      <vt:lpstr>New Feature: Pneumatic Timer</vt:lpstr>
      <vt:lpstr>New Feature: Fan</vt:lpstr>
      <vt:lpstr>Original Press Design</vt:lpstr>
      <vt:lpstr>Original Improved Design</vt:lpstr>
      <vt:lpstr>Revised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Slides we are not using …....</vt:lpstr>
      <vt:lpstr>Current Semester: Milestone Updates</vt:lpstr>
      <vt:lpstr>Old Design</vt:lpstr>
      <vt:lpstr>Current Semester: Milestone Updates</vt:lpstr>
      <vt:lpstr>Current Semester: Milestone Updates</vt:lpstr>
      <vt:lpstr> New Design</vt:lpstr>
      <vt:lpstr>Backup Slides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Colby</cp:lastModifiedBy>
  <cp:revision>4</cp:revision>
  <dcterms:created xsi:type="dcterms:W3CDTF">2023-10-03T17:48:03Z</dcterms:created>
  <dcterms:modified xsi:type="dcterms:W3CDTF">2024-04-02T22:38:02Z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0x0101003DAE7466416673479FB92B4C081F04E1</vt:lpwstr>
  </property>
  <property fmtid="{D5CDD505-2E9C-101B-9397-08002B2CF9AE}" pid="3" name="MediaServiceImageTags">
    <vt:lpwstr/>
  </property>
</Properties>
</file>